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3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4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rts/chart2.xml" ContentType="application/vnd.openxmlformats-officedocument.drawingml.chart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4" r:id="rId2"/>
    <p:sldMasterId id="2147483669" r:id="rId3"/>
    <p:sldMasterId id="2147483673" r:id="rId4"/>
    <p:sldMasterId id="2147483679" r:id="rId5"/>
  </p:sldMasterIdLst>
  <p:notesMasterIdLst>
    <p:notesMasterId r:id="rId107"/>
  </p:notesMasterIdLst>
  <p:handoutMasterIdLst>
    <p:handoutMasterId r:id="rId108"/>
  </p:handoutMasterIdLst>
  <p:sldIdLst>
    <p:sldId id="289" r:id="rId6"/>
    <p:sldId id="322" r:id="rId7"/>
    <p:sldId id="301" r:id="rId8"/>
    <p:sldId id="339" r:id="rId9"/>
    <p:sldId id="340" r:id="rId10"/>
    <p:sldId id="341" r:id="rId11"/>
    <p:sldId id="342" r:id="rId12"/>
    <p:sldId id="313" r:id="rId13"/>
    <p:sldId id="306" r:id="rId14"/>
    <p:sldId id="365" r:id="rId15"/>
    <p:sldId id="366" r:id="rId16"/>
    <p:sldId id="368" r:id="rId17"/>
    <p:sldId id="369" r:id="rId18"/>
    <p:sldId id="370" r:id="rId19"/>
    <p:sldId id="371" r:id="rId20"/>
    <p:sldId id="372" r:id="rId21"/>
    <p:sldId id="373" r:id="rId22"/>
    <p:sldId id="374" r:id="rId23"/>
    <p:sldId id="375" r:id="rId24"/>
    <p:sldId id="376" r:id="rId25"/>
    <p:sldId id="377" r:id="rId26"/>
    <p:sldId id="378" r:id="rId27"/>
    <p:sldId id="379" r:id="rId28"/>
    <p:sldId id="380" r:id="rId29"/>
    <p:sldId id="381" r:id="rId30"/>
    <p:sldId id="350" r:id="rId31"/>
    <p:sldId id="351" r:id="rId32"/>
    <p:sldId id="352" r:id="rId33"/>
    <p:sldId id="353" r:id="rId34"/>
    <p:sldId id="354" r:id="rId35"/>
    <p:sldId id="355" r:id="rId36"/>
    <p:sldId id="356" r:id="rId37"/>
    <p:sldId id="357" r:id="rId38"/>
    <p:sldId id="358" r:id="rId39"/>
    <p:sldId id="359" r:id="rId40"/>
    <p:sldId id="360" r:id="rId41"/>
    <p:sldId id="361" r:id="rId42"/>
    <p:sldId id="362" r:id="rId43"/>
    <p:sldId id="363" r:id="rId44"/>
    <p:sldId id="364" r:id="rId45"/>
    <p:sldId id="390" r:id="rId46"/>
    <p:sldId id="391" r:id="rId47"/>
    <p:sldId id="392" r:id="rId48"/>
    <p:sldId id="393" r:id="rId49"/>
    <p:sldId id="394" r:id="rId50"/>
    <p:sldId id="324" r:id="rId51"/>
    <p:sldId id="303" r:id="rId52"/>
    <p:sldId id="331" r:id="rId53"/>
    <p:sldId id="332" r:id="rId54"/>
    <p:sldId id="333" r:id="rId55"/>
    <p:sldId id="388" r:id="rId56"/>
    <p:sldId id="389" r:id="rId57"/>
    <p:sldId id="334" r:id="rId58"/>
    <p:sldId id="337" r:id="rId59"/>
    <p:sldId id="395" r:id="rId60"/>
    <p:sldId id="408" r:id="rId61"/>
    <p:sldId id="409" r:id="rId62"/>
    <p:sldId id="410" r:id="rId63"/>
    <p:sldId id="411" r:id="rId64"/>
    <p:sldId id="412" r:id="rId65"/>
    <p:sldId id="413" r:id="rId66"/>
    <p:sldId id="414" r:id="rId67"/>
    <p:sldId id="424" r:id="rId68"/>
    <p:sldId id="416" r:id="rId69"/>
    <p:sldId id="417" r:id="rId70"/>
    <p:sldId id="418" r:id="rId71"/>
    <p:sldId id="419" r:id="rId72"/>
    <p:sldId id="420" r:id="rId73"/>
    <p:sldId id="421" r:id="rId74"/>
    <p:sldId id="422" r:id="rId75"/>
    <p:sldId id="325" r:id="rId76"/>
    <p:sldId id="314" r:id="rId77"/>
    <p:sldId id="335" r:id="rId78"/>
    <p:sldId id="315" r:id="rId79"/>
    <p:sldId id="465" r:id="rId80"/>
    <p:sldId id="461" r:id="rId81"/>
    <p:sldId id="466" r:id="rId82"/>
    <p:sldId id="455" r:id="rId83"/>
    <p:sldId id="439" r:id="rId84"/>
    <p:sldId id="454" r:id="rId85"/>
    <p:sldId id="464" r:id="rId86"/>
    <p:sldId id="456" r:id="rId87"/>
    <p:sldId id="457" r:id="rId88"/>
    <p:sldId id="458" r:id="rId89"/>
    <p:sldId id="459" r:id="rId90"/>
    <p:sldId id="460" r:id="rId91"/>
    <p:sldId id="448" r:id="rId92"/>
    <p:sldId id="467" r:id="rId93"/>
    <p:sldId id="463" r:id="rId94"/>
    <p:sldId id="440" r:id="rId95"/>
    <p:sldId id="441" r:id="rId96"/>
    <p:sldId id="442" r:id="rId97"/>
    <p:sldId id="446" r:id="rId98"/>
    <p:sldId id="447" r:id="rId99"/>
    <p:sldId id="449" r:id="rId100"/>
    <p:sldId id="450" r:id="rId101"/>
    <p:sldId id="451" r:id="rId102"/>
    <p:sldId id="453" r:id="rId103"/>
    <p:sldId id="452" r:id="rId104"/>
    <p:sldId id="445" r:id="rId105"/>
    <p:sldId id="321" r:id="rId10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0B4A74C-F69A-40BF-868C-AE17408811A6}">
          <p14:sldIdLst>
            <p14:sldId id="289"/>
            <p14:sldId id="322"/>
            <p14:sldId id="301"/>
            <p14:sldId id="339"/>
            <p14:sldId id="340"/>
            <p14:sldId id="341"/>
            <p14:sldId id="342"/>
            <p14:sldId id="313"/>
            <p14:sldId id="306"/>
            <p14:sldId id="365"/>
            <p14:sldId id="366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90"/>
            <p14:sldId id="391"/>
            <p14:sldId id="392"/>
            <p14:sldId id="393"/>
            <p14:sldId id="394"/>
            <p14:sldId id="324"/>
            <p14:sldId id="303"/>
            <p14:sldId id="331"/>
            <p14:sldId id="332"/>
            <p14:sldId id="333"/>
            <p14:sldId id="388"/>
            <p14:sldId id="389"/>
            <p14:sldId id="334"/>
            <p14:sldId id="337"/>
            <p14:sldId id="395"/>
            <p14:sldId id="408"/>
            <p14:sldId id="409"/>
            <p14:sldId id="410"/>
            <p14:sldId id="411"/>
            <p14:sldId id="412"/>
            <p14:sldId id="413"/>
            <p14:sldId id="414"/>
            <p14:sldId id="424"/>
            <p14:sldId id="416"/>
            <p14:sldId id="417"/>
            <p14:sldId id="418"/>
            <p14:sldId id="419"/>
            <p14:sldId id="420"/>
            <p14:sldId id="421"/>
            <p14:sldId id="422"/>
            <p14:sldId id="325"/>
            <p14:sldId id="314"/>
            <p14:sldId id="335"/>
            <p14:sldId id="315"/>
            <p14:sldId id="465"/>
            <p14:sldId id="461"/>
            <p14:sldId id="466"/>
            <p14:sldId id="455"/>
            <p14:sldId id="439"/>
            <p14:sldId id="454"/>
            <p14:sldId id="464"/>
            <p14:sldId id="456"/>
            <p14:sldId id="457"/>
            <p14:sldId id="458"/>
            <p14:sldId id="459"/>
            <p14:sldId id="460"/>
            <p14:sldId id="448"/>
            <p14:sldId id="467"/>
            <p14:sldId id="463"/>
            <p14:sldId id="440"/>
            <p14:sldId id="441"/>
            <p14:sldId id="442"/>
            <p14:sldId id="446"/>
            <p14:sldId id="447"/>
            <p14:sldId id="449"/>
            <p14:sldId id="450"/>
            <p14:sldId id="451"/>
            <p14:sldId id="453"/>
            <p14:sldId id="452"/>
            <p14:sldId id="445"/>
            <p14:sldId id="321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A159"/>
    <a:srgbClr val="112C0B"/>
    <a:srgbClr val="B92121"/>
    <a:srgbClr val="D92A2B"/>
    <a:srgbClr val="004648"/>
    <a:srgbClr val="005E60"/>
    <a:srgbClr val="00766E"/>
    <a:srgbClr val="009186"/>
    <a:srgbClr val="009BBD"/>
    <a:srgbClr val="5540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4771" autoAdjust="0"/>
  </p:normalViewPr>
  <p:slideViewPr>
    <p:cSldViewPr snapToGrid="0" snapToObjects="1">
      <p:cViewPr varScale="1">
        <p:scale>
          <a:sx n="101" d="100"/>
          <a:sy n="101" d="100"/>
        </p:scale>
        <p:origin x="126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 showGuides="1">
      <p:cViewPr varScale="1">
        <p:scale>
          <a:sx n="98" d="100"/>
          <a:sy n="98" d="100"/>
        </p:scale>
        <p:origin x="-3648" y="-10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1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07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102" Type="http://schemas.openxmlformats.org/officeDocument/2006/relationships/slide" Target="slides/slide97.xml"/><Relationship Id="rId110" Type="http://schemas.openxmlformats.org/officeDocument/2006/relationships/viewProps" Target="viewProps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13" Type="http://schemas.microsoft.com/office/2015/10/relationships/revisionInfo" Target="revisionInfo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103" Type="http://schemas.openxmlformats.org/officeDocument/2006/relationships/slide" Target="slides/slide98.xml"/><Relationship Id="rId108" Type="http://schemas.openxmlformats.org/officeDocument/2006/relationships/handoutMaster" Target="handoutMasters/handoutMaster1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1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presProps" Target="presProps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package" Target="../embeddings/Microsoft_Excel_Worksheet1.xlsx"/><Relationship Id="rId1" Type="http://schemas.openxmlformats.org/officeDocument/2006/relationships/themeOverride" Target="../theme/themeOverrid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/>
            </a:pPr>
            <a:r>
              <a:rPr lang="en-US"/>
              <a:t>Mesh convergence</a:t>
            </a:r>
          </a:p>
        </c:rich>
      </c:tx>
      <c:overlay val="0"/>
    </c:title>
    <c:autoTitleDeleted val="0"/>
    <c:plotArea>
      <c:layout/>
      <c:scatterChart>
        <c:scatterStyle val="lineMarker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Normalised CTE</c:v>
                </c:pt>
              </c:strCache>
            </c:strRef>
          </c:tx>
          <c:xVal>
            <c:numRef>
              <c:f>Sheet1!$A$2:$A$5</c:f>
              <c:numCache>
                <c:formatCode>General</c:formatCode>
                <c:ptCount val="4"/>
                <c:pt idx="0">
                  <c:v>50000</c:v>
                </c:pt>
                <c:pt idx="1">
                  <c:v>98000</c:v>
                </c:pt>
                <c:pt idx="2">
                  <c:v>112500</c:v>
                </c:pt>
                <c:pt idx="3">
                  <c:v>200000</c:v>
                </c:pt>
              </c:numCache>
            </c:numRef>
          </c:xVal>
          <c:yVal>
            <c:numRef>
              <c:f>Sheet1!$B$2:$B$5</c:f>
              <c:numCache>
                <c:formatCode>General</c:formatCode>
                <c:ptCount val="4"/>
                <c:pt idx="0">
                  <c:v>0.98936170212765961</c:v>
                </c:pt>
                <c:pt idx="1">
                  <c:v>0.98936170212765961</c:v>
                </c:pt>
                <c:pt idx="2">
                  <c:v>1</c:v>
                </c:pt>
                <c:pt idx="3">
                  <c:v>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8C-4D54-9069-3D3694728CA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6928"/>
        <c:axId val="386247320"/>
      </c:scatterChart>
      <c:valAx>
        <c:axId val="386246928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Number of elements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7320"/>
        <c:crosses val="autoZero"/>
        <c:crossBetween val="midCat"/>
      </c:valAx>
      <c:valAx>
        <c:axId val="386247320"/>
        <c:scaling>
          <c:orientation val="minMax"/>
        </c:scaling>
        <c:delete val="0"/>
        <c:axPos val="l"/>
        <c:majorGridlines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US"/>
                  <a:t>Normalised CTE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6928"/>
        <c:crosses val="autoZero"/>
        <c:crossBetween val="midCat"/>
      </c:valAx>
    </c:plotArea>
    <c:plotVisOnly val="1"/>
    <c:dispBlanksAs val="gap"/>
    <c:showDLblsOverMax val="0"/>
  </c:chart>
  <c:spPr>
    <a:ln>
      <a:noFill/>
    </a:ln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>
        <c:manualLayout>
          <c:layoutTarget val="inner"/>
          <c:xMode val="edge"/>
          <c:yMode val="edge"/>
          <c:x val="0.10887526351935436"/>
          <c:y val="5.1400554097404488E-2"/>
          <c:w val="0.86160663949185612"/>
          <c:h val="0.82727981918926796"/>
        </c:manualLayout>
      </c:layout>
      <c:scatterChart>
        <c:scatterStyle val="lineMarker"/>
        <c:varyColors val="0"/>
        <c:ser>
          <c:idx val="1"/>
          <c:order val="0"/>
          <c:tx>
            <c:v>No shear</c:v>
          </c:tx>
          <c:xVal>
            <c:numRef>
              <c:f>Sheet1!$A$31:$A$33</c:f>
              <c:numCache>
                <c:formatCode>General</c:formatCode>
                <c:ptCount val="3"/>
                <c:pt idx="0">
                  <c:v>0</c:v>
                </c:pt>
                <c:pt idx="1">
                  <c:v>45</c:v>
                </c:pt>
                <c:pt idx="2">
                  <c:v>90</c:v>
                </c:pt>
              </c:numCache>
            </c:numRef>
          </c:xVal>
          <c:yVal>
            <c:numRef>
              <c:f>Sheet1!$B$31:$B$33</c:f>
              <c:numCache>
                <c:formatCode>General</c:formatCode>
                <c:ptCount val="3"/>
                <c:pt idx="0">
                  <c:v>2.12</c:v>
                </c:pt>
                <c:pt idx="1">
                  <c:v>2.3199999999999998</c:v>
                </c:pt>
                <c:pt idx="2">
                  <c:v>2.02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FF52-41B3-89A1-8EBF9A048F78}"/>
            </c:ext>
          </c:extLst>
        </c:ser>
        <c:ser>
          <c:idx val="2"/>
          <c:order val="1"/>
          <c:tx>
            <c:v>shear 16 degree</c:v>
          </c:tx>
          <c:xVal>
            <c:numRef>
              <c:f>Sheet1!$A$41:$A$44</c:f>
              <c:numCache>
                <c:formatCode>General</c:formatCode>
                <c:ptCount val="4"/>
                <c:pt idx="0">
                  <c:v>0</c:v>
                </c:pt>
                <c:pt idx="1">
                  <c:v>37</c:v>
                </c:pt>
                <c:pt idx="2">
                  <c:v>74</c:v>
                </c:pt>
                <c:pt idx="3">
                  <c:v>127</c:v>
                </c:pt>
              </c:numCache>
            </c:numRef>
          </c:xVal>
          <c:yVal>
            <c:numRef>
              <c:f>Sheet1!$B$41:$B$44</c:f>
              <c:numCache>
                <c:formatCode>General</c:formatCode>
                <c:ptCount val="4"/>
                <c:pt idx="0">
                  <c:v>2.36</c:v>
                </c:pt>
                <c:pt idx="1">
                  <c:v>-6.23</c:v>
                </c:pt>
                <c:pt idx="2">
                  <c:v>3.93</c:v>
                </c:pt>
                <c:pt idx="3">
                  <c:v>23.1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FF52-41B3-89A1-8EBF9A048F78}"/>
            </c:ext>
          </c:extLst>
        </c:ser>
        <c:ser>
          <c:idx val="0"/>
          <c:order val="2"/>
          <c:tx>
            <c:v>shear 20 degrees</c:v>
          </c:tx>
          <c:xVal>
            <c:numRef>
              <c:f>Sheet1!$C$3:$C$14</c:f>
              <c:numCache>
                <c:formatCode>General</c:formatCode>
                <c:ptCount val="12"/>
                <c:pt idx="0">
                  <c:v>165</c:v>
                </c:pt>
                <c:pt idx="1">
                  <c:v>150</c:v>
                </c:pt>
                <c:pt idx="2">
                  <c:v>135</c:v>
                </c:pt>
                <c:pt idx="3">
                  <c:v>120</c:v>
                </c:pt>
                <c:pt idx="4">
                  <c:v>105</c:v>
                </c:pt>
                <c:pt idx="5">
                  <c:v>90</c:v>
                </c:pt>
                <c:pt idx="6">
                  <c:v>75</c:v>
                </c:pt>
                <c:pt idx="7">
                  <c:v>60</c:v>
                </c:pt>
                <c:pt idx="8">
                  <c:v>45</c:v>
                </c:pt>
                <c:pt idx="9">
                  <c:v>30</c:v>
                </c:pt>
                <c:pt idx="10">
                  <c:v>15</c:v>
                </c:pt>
                <c:pt idx="11">
                  <c:v>0</c:v>
                </c:pt>
              </c:numCache>
            </c:numRef>
          </c:xVal>
          <c:yVal>
            <c:numRef>
              <c:f>Sheet1!$B$3:$B$14</c:f>
              <c:numCache>
                <c:formatCode>General</c:formatCode>
                <c:ptCount val="12"/>
                <c:pt idx="0">
                  <c:v>5.76</c:v>
                </c:pt>
                <c:pt idx="1">
                  <c:v>13.1</c:v>
                </c:pt>
                <c:pt idx="2">
                  <c:v>15.66</c:v>
                </c:pt>
                <c:pt idx="3">
                  <c:v>18.489999999999998</c:v>
                </c:pt>
                <c:pt idx="4">
                  <c:v>14.35</c:v>
                </c:pt>
                <c:pt idx="5">
                  <c:v>8.4600000000000009</c:v>
                </c:pt>
                <c:pt idx="6">
                  <c:v>3.82</c:v>
                </c:pt>
                <c:pt idx="7">
                  <c:v>-0.97</c:v>
                </c:pt>
                <c:pt idx="8">
                  <c:v>-3.23</c:v>
                </c:pt>
                <c:pt idx="9">
                  <c:v>-3.3</c:v>
                </c:pt>
                <c:pt idx="10">
                  <c:v>0.25</c:v>
                </c:pt>
                <c:pt idx="11">
                  <c:v>2.99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FF52-41B3-89A1-8EBF9A048F7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86248496"/>
        <c:axId val="386248888"/>
      </c:scatterChart>
      <c:valAx>
        <c:axId val="386248496"/>
        <c:scaling>
          <c:orientation val="minMax"/>
        </c:scaling>
        <c:delete val="0"/>
        <c:axPos val="b"/>
        <c:title>
          <c:tx>
            <c:rich>
              <a:bodyPr/>
              <a:lstStyle/>
              <a:p>
                <a:pPr>
                  <a:defRPr/>
                </a:pPr>
                <a:r>
                  <a:rPr lang="en-US"/>
                  <a:t>Angle to X-Axis (degrees)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888"/>
        <c:crosses val="autoZero"/>
        <c:crossBetween val="midCat"/>
      </c:valAx>
      <c:valAx>
        <c:axId val="386248888"/>
        <c:scaling>
          <c:orientation val="minMax"/>
        </c:scaling>
        <c:delete val="0"/>
        <c:axPos val="l"/>
        <c:title>
          <c:tx>
            <c:rich>
              <a:bodyPr rot="-5400000" vert="horz"/>
              <a:lstStyle/>
              <a:p>
                <a:pPr>
                  <a:defRPr/>
                </a:pPr>
                <a:r>
                  <a:rPr lang="en-GB"/>
                  <a:t>Nominal CTE ( x10-6 /K)</a:t>
                </a:r>
              </a:p>
            </c:rich>
          </c:tx>
          <c:overlay val="0"/>
        </c:title>
        <c:numFmt formatCode="General" sourceLinked="1"/>
        <c:majorTickMark val="out"/>
        <c:minorTickMark val="none"/>
        <c:tickLblPos val="nextTo"/>
        <c:crossAx val="386248496"/>
        <c:crosses val="autoZero"/>
        <c:crossBetween val="midCat"/>
      </c:valAx>
    </c:plotArea>
    <c:legend>
      <c:legendPos val="r"/>
      <c:layout>
        <c:manualLayout>
          <c:xMode val="edge"/>
          <c:yMode val="edge"/>
          <c:x val="0.14898768423177872"/>
          <c:y val="0.17534995625546809"/>
          <c:w val="0.32419473775562413"/>
          <c:h val="0.25115157480314959"/>
        </c:manualLayout>
      </c:layout>
      <c:overlay val="0"/>
    </c:legend>
    <c:plotVisOnly val="1"/>
    <c:dispBlanksAs val="gap"/>
    <c:showDLblsOverMax val="0"/>
  </c:chart>
  <c:externalData r:id="rId2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ED85937-8299-4B57-AB98-1DE7975AD56D}" type="doc">
      <dgm:prSet loTypeId="urn:microsoft.com/office/officeart/2005/8/layout/process5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GB"/>
        </a:p>
      </dgm:t>
    </dgm:pt>
    <dgm:pt modelId="{56F134F3-975A-4775-BBBD-36C4BEEE9DD6}">
      <dgm:prSet phldrT="[Text]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geometry model (.TG3) file</a:t>
          </a:r>
          <a:endParaRPr lang="en-GB" b="1" dirty="0"/>
        </a:p>
      </dgm:t>
    </dgm:pt>
    <dgm:pt modelId="{B35D41FD-B134-4648-874F-6DFD22FBE473}" type="parTrans" cxnId="{BD87B58E-6919-4752-8130-AB925F702485}">
      <dgm:prSet/>
      <dgm:spPr/>
      <dgm:t>
        <a:bodyPr/>
        <a:lstStyle/>
        <a:p>
          <a:endParaRPr lang="en-GB"/>
        </a:p>
      </dgm:t>
    </dgm:pt>
    <dgm:pt modelId="{E47B3DAC-D62E-4061-AE72-9246C2CAB41E}" type="sibTrans" cxnId="{BD87B58E-6919-4752-8130-AB925F702485}">
      <dgm:prSet/>
      <dgm:spPr/>
      <dgm:t>
        <a:bodyPr/>
        <a:lstStyle/>
        <a:p>
          <a:endParaRPr lang="en-GB"/>
        </a:p>
      </dgm:t>
    </dgm:pt>
    <dgm:pt modelId="{18E0A2D5-B29A-4635-88EE-825D8AB976C8}">
      <dgm:prSet phldrT="[Text]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TexGen</a:t>
          </a:r>
          <a:r>
            <a:rPr lang="en-GB" b="1" dirty="0" smtClean="0"/>
            <a:t> export of </a:t>
          </a:r>
          <a:r>
            <a:rPr lang="en-GB" b="1" dirty="0" err="1" smtClean="0"/>
            <a:t>Abaqus</a:t>
          </a:r>
          <a:r>
            <a:rPr lang="en-GB" b="1" dirty="0" smtClean="0"/>
            <a:t> input (.INP) file</a:t>
          </a:r>
          <a:endParaRPr lang="en-GB" b="1" dirty="0"/>
        </a:p>
      </dgm:t>
    </dgm:pt>
    <dgm:pt modelId="{8D8D8A46-B39C-42E1-A1C3-877AA54746ED}" type="parTrans" cxnId="{D02011D3-478B-45E6-939E-36721C84CD14}">
      <dgm:prSet/>
      <dgm:spPr/>
      <dgm:t>
        <a:bodyPr/>
        <a:lstStyle/>
        <a:p>
          <a:endParaRPr lang="en-GB"/>
        </a:p>
      </dgm:t>
    </dgm:pt>
    <dgm:pt modelId="{A76FFFE5-7E09-40FD-BDAD-5A1416068502}" type="sibTrans" cxnId="{D02011D3-478B-45E6-939E-36721C84CD14}">
      <dgm:prSet/>
      <dgm:spPr/>
      <dgm:t>
        <a:bodyPr/>
        <a:lstStyle/>
        <a:p>
          <a:endParaRPr lang="en-GB"/>
        </a:p>
      </dgm:t>
    </dgm:pt>
    <dgm:pt modelId="{C4B5019F-AAE9-4EAD-9454-D6EE3C83CAEA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smtClean="0"/>
            <a:t>Customisation </a:t>
          </a:r>
          <a:br>
            <a:rPr lang="en-GB" b="1" dirty="0" smtClean="0"/>
          </a:br>
          <a:r>
            <a:rPr lang="en-GB" b="1" dirty="0" smtClean="0"/>
            <a:t>of .INP file</a:t>
          </a:r>
          <a:endParaRPr lang="en-GB" b="1" dirty="0"/>
        </a:p>
      </dgm:t>
    </dgm:pt>
    <dgm:pt modelId="{8CA5B4F6-9EED-4E86-9EC6-526BFB00BF30}" type="parTrans" cxnId="{1B64B3C1-A388-4D51-935C-B03F1B822377}">
      <dgm:prSet/>
      <dgm:spPr/>
      <dgm:t>
        <a:bodyPr/>
        <a:lstStyle/>
        <a:p>
          <a:endParaRPr lang="en-GB"/>
        </a:p>
      </dgm:t>
    </dgm:pt>
    <dgm:pt modelId="{7B02B044-A063-461B-B5E9-F1A69A8BD0E6}" type="sibTrans" cxnId="{1B64B3C1-A388-4D51-935C-B03F1B822377}">
      <dgm:prSet/>
      <dgm:spPr/>
      <dgm:t>
        <a:bodyPr/>
        <a:lstStyle/>
        <a:p>
          <a:endParaRPr lang="en-GB"/>
        </a:p>
      </dgm:t>
    </dgm:pt>
    <dgm:pt modelId="{3D1A4660-492B-43AC-99D8-21D3EF1F7647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pPr algn="ctr"/>
          <a:r>
            <a:rPr lang="en-GB" b="1" smtClean="0"/>
            <a:t>Abaqus simulations</a:t>
          </a:r>
        </a:p>
        <a:p>
          <a:pPr algn="l"/>
          <a:r>
            <a:rPr lang="en-GB" b="1" smtClean="0"/>
            <a:t>* Elastic</a:t>
          </a:r>
          <a:br>
            <a:rPr lang="en-GB" b="1" smtClean="0"/>
          </a:br>
          <a:r>
            <a:rPr lang="en-GB" b="1" smtClean="0"/>
            <a:t>* Thermo-mechanical</a:t>
          </a:r>
          <a:br>
            <a:rPr lang="en-GB" b="1" smtClean="0"/>
          </a:br>
          <a:r>
            <a:rPr lang="en-GB" b="1" smtClean="0"/>
            <a:t>* (Damage)</a:t>
          </a:r>
          <a:endParaRPr lang="en-GB" b="1" dirty="0"/>
        </a:p>
      </dgm:t>
    </dgm:pt>
    <dgm:pt modelId="{365E34E6-9725-4CFA-9C70-EF7F3507FAA5}" type="parTrans" cxnId="{7AD882A8-ACA0-46E1-A6CD-45EA310B703F}">
      <dgm:prSet/>
      <dgm:spPr/>
      <dgm:t>
        <a:bodyPr/>
        <a:lstStyle/>
        <a:p>
          <a:endParaRPr lang="en-GB"/>
        </a:p>
      </dgm:t>
    </dgm:pt>
    <dgm:pt modelId="{32EC0BDF-600A-425E-B448-03CEA6B7A27F}" type="sibTrans" cxnId="{7AD882A8-ACA0-46E1-A6CD-45EA310B703F}">
      <dgm:prSet/>
      <dgm:spPr/>
      <dgm:t>
        <a:bodyPr/>
        <a:lstStyle/>
        <a:p>
          <a:endParaRPr lang="en-GB"/>
        </a:p>
      </dgm:t>
    </dgm:pt>
    <dgm:pt modelId="{EE197D9F-725F-49AD-837C-6311D0666652}">
      <dgm:prSet phldrT="[Text]">
        <dgm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GB" b="1" dirty="0" err="1" smtClean="0"/>
            <a:t>Abaqus</a:t>
          </a:r>
          <a:r>
            <a:rPr lang="en-GB" b="1" dirty="0" smtClean="0"/>
            <a:t> script for result file (.ODB) exploitation.</a:t>
          </a:r>
          <a:br>
            <a:rPr lang="en-GB" b="1" dirty="0" smtClean="0"/>
          </a:br>
          <a:r>
            <a:rPr lang="en-GB" b="1" dirty="0" smtClean="0"/>
            <a:t/>
          </a:r>
          <a:br>
            <a:rPr lang="en-GB" b="1" dirty="0" smtClean="0"/>
          </a:br>
          <a:r>
            <a:rPr lang="en-GB" b="1" dirty="0" smtClean="0"/>
            <a:t>RVE material properties</a:t>
          </a:r>
          <a:endParaRPr lang="en-GB" b="1" dirty="0"/>
        </a:p>
      </dgm:t>
    </dgm:pt>
    <dgm:pt modelId="{B7CA6668-DAA8-4CC4-B84E-4967537FD455}" type="parTrans" cxnId="{55659174-0AF3-46AA-AA4C-F6D44DE225C3}">
      <dgm:prSet/>
      <dgm:spPr/>
      <dgm:t>
        <a:bodyPr/>
        <a:lstStyle/>
        <a:p>
          <a:endParaRPr lang="en-GB"/>
        </a:p>
      </dgm:t>
    </dgm:pt>
    <dgm:pt modelId="{75A748E1-A999-4A5B-82B3-CD900F592E06}" type="sibTrans" cxnId="{55659174-0AF3-46AA-AA4C-F6D44DE225C3}">
      <dgm:prSet/>
      <dgm:spPr/>
      <dgm:t>
        <a:bodyPr/>
        <a:lstStyle/>
        <a:p>
          <a:endParaRPr lang="en-GB"/>
        </a:p>
      </dgm:t>
    </dgm:pt>
    <dgm:pt modelId="{1B21C4EB-884A-4DB8-9480-D74B10AF3CAA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Material properties for yarn fibres and matrix (manufacturer data)</a:t>
          </a:r>
          <a:endParaRPr lang="en-GB" b="1" dirty="0"/>
        </a:p>
      </dgm:t>
    </dgm:pt>
    <dgm:pt modelId="{479F8952-486B-4FC2-BB6B-A8B7804F626E}" type="parTrans" cxnId="{40A43C3C-8A6F-4F6D-A7A4-447CBE836899}">
      <dgm:prSet/>
      <dgm:spPr/>
      <dgm:t>
        <a:bodyPr/>
        <a:lstStyle/>
        <a:p>
          <a:endParaRPr lang="en-GB"/>
        </a:p>
      </dgm:t>
    </dgm:pt>
    <dgm:pt modelId="{C7699FE5-8942-4882-8024-416E1BAFB325}" type="sibTrans" cxnId="{40A43C3C-8A6F-4F6D-A7A4-447CBE836899}">
      <dgm:prSet/>
      <dgm:spPr/>
      <dgm:t>
        <a:bodyPr/>
        <a:lstStyle/>
        <a:p>
          <a:endParaRPr lang="en-GB"/>
        </a:p>
      </dgm:t>
    </dgm:pt>
    <dgm:pt modelId="{45455EBF-3157-46A6-9321-25C07C7BAD74}">
      <dgm:prSet phldrT="[Text]">
        <dgm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GB" b="1" smtClean="0"/>
            <a:t>Micro-scale simulation for yarn material properties</a:t>
          </a:r>
          <a:endParaRPr lang="en-GB" b="1" dirty="0"/>
        </a:p>
      </dgm:t>
    </dgm:pt>
    <dgm:pt modelId="{ECEEC9A6-F18E-4147-8086-8CF6AF62B183}" type="parTrans" cxnId="{55D260F2-0705-4C89-A664-BB018E4AAC69}">
      <dgm:prSet/>
      <dgm:spPr/>
      <dgm:t>
        <a:bodyPr/>
        <a:lstStyle/>
        <a:p>
          <a:endParaRPr lang="en-GB"/>
        </a:p>
      </dgm:t>
    </dgm:pt>
    <dgm:pt modelId="{FA4A56B7-50F2-40DA-B438-2651840869B0}" type="sibTrans" cxnId="{55D260F2-0705-4C89-A664-BB018E4AAC69}">
      <dgm:prSet/>
      <dgm:spPr/>
      <dgm:t>
        <a:bodyPr/>
        <a:lstStyle/>
        <a:p>
          <a:endParaRPr lang="en-GB"/>
        </a:p>
      </dgm:t>
    </dgm:pt>
    <dgm:pt modelId="{7F93877E-1412-4425-A5B7-A8E06DABE75F}">
      <dgm:prSet phldrT="[Text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pPr algn="ctr"/>
          <a:r>
            <a:rPr lang="en-GB" b="1" dirty="0" smtClean="0"/>
            <a:t>Reporting of results:</a:t>
          </a:r>
        </a:p>
        <a:p>
          <a:pPr marL="0" indent="0" algn="l">
            <a:tabLst/>
          </a:pPr>
          <a:r>
            <a:rPr lang="en-GB" b="1" dirty="0" smtClean="0"/>
            <a:t>* Material properties</a:t>
          </a:r>
        </a:p>
        <a:p>
          <a:pPr marL="0" indent="0" algn="l">
            <a:tabLst/>
          </a:pPr>
          <a:r>
            <a:rPr lang="en-GB" b="1" dirty="0" smtClean="0"/>
            <a:t>* Stress fields</a:t>
          </a:r>
          <a:br>
            <a:rPr lang="en-GB" b="1" dirty="0" smtClean="0"/>
          </a:br>
          <a:r>
            <a:rPr lang="en-GB" b="1" dirty="0" smtClean="0"/>
            <a:t>* Strain fields</a:t>
          </a:r>
          <a:endParaRPr lang="en-GB" b="1" dirty="0"/>
        </a:p>
      </dgm:t>
    </dgm:pt>
    <dgm:pt modelId="{B3C68047-5584-4EBF-9111-3F316CEAE36D}" type="parTrans" cxnId="{94C20283-2841-4890-B711-F5837F3758DE}">
      <dgm:prSet/>
      <dgm:spPr/>
      <dgm:t>
        <a:bodyPr/>
        <a:lstStyle/>
        <a:p>
          <a:endParaRPr lang="en-GB"/>
        </a:p>
      </dgm:t>
    </dgm:pt>
    <dgm:pt modelId="{28DF2FD8-B2EE-490F-9C68-CA0712CC5F64}" type="sibTrans" cxnId="{94C20283-2841-4890-B711-F5837F3758DE}">
      <dgm:prSet/>
      <dgm:spPr/>
      <dgm:t>
        <a:bodyPr/>
        <a:lstStyle/>
        <a:p>
          <a:endParaRPr lang="en-GB"/>
        </a:p>
      </dgm:t>
    </dgm:pt>
    <dgm:pt modelId="{425A549B-3C3C-4D58-BC3D-DD0D845EA742}" type="pres">
      <dgm:prSet presAssocID="{3ED85937-8299-4B57-AB98-1DE7975AD56D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GB"/>
        </a:p>
      </dgm:t>
    </dgm:pt>
    <dgm:pt modelId="{943CDC9D-40A5-4DF7-ADC8-F8D00CC73CCF}" type="pres">
      <dgm:prSet presAssocID="{1B21C4EB-884A-4DB8-9480-D74B10AF3CAA}" presName="node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C1CCB32B-4B38-4F78-AEA0-B2DDDDEE215E}" type="pres">
      <dgm:prSet presAssocID="{C7699FE5-8942-4882-8024-416E1BAFB325}" presName="sibTrans" presStyleLbl="sibTrans2D1" presStyleIdx="0" presStyleCnt="7"/>
      <dgm:spPr/>
      <dgm:t>
        <a:bodyPr/>
        <a:lstStyle/>
        <a:p>
          <a:endParaRPr lang="en-GB"/>
        </a:p>
      </dgm:t>
    </dgm:pt>
    <dgm:pt modelId="{13F79D0F-580D-4609-9E7E-8DF7C90382B0}" type="pres">
      <dgm:prSet presAssocID="{C7699FE5-8942-4882-8024-416E1BAFB325}" presName="connectorText" presStyleLbl="sibTrans2D1" presStyleIdx="0" presStyleCnt="7"/>
      <dgm:spPr/>
      <dgm:t>
        <a:bodyPr/>
        <a:lstStyle/>
        <a:p>
          <a:endParaRPr lang="en-GB"/>
        </a:p>
      </dgm:t>
    </dgm:pt>
    <dgm:pt modelId="{ADD19143-A946-473A-B2C6-1ABCCA48C3CE}" type="pres">
      <dgm:prSet presAssocID="{45455EBF-3157-46A6-9321-25C07C7BAD74}" presName="node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2D38BA7D-986F-4423-B0B3-8044E6FB1589}" type="pres">
      <dgm:prSet presAssocID="{FA4A56B7-50F2-40DA-B438-2651840869B0}" presName="sibTrans" presStyleLbl="sibTrans2D1" presStyleIdx="1" presStyleCnt="7"/>
      <dgm:spPr/>
      <dgm:t>
        <a:bodyPr/>
        <a:lstStyle/>
        <a:p>
          <a:endParaRPr lang="en-GB"/>
        </a:p>
      </dgm:t>
    </dgm:pt>
    <dgm:pt modelId="{DD43320D-1814-4805-B141-F58A65038691}" type="pres">
      <dgm:prSet presAssocID="{FA4A56B7-50F2-40DA-B438-2651840869B0}" presName="connectorText" presStyleLbl="sibTrans2D1" presStyleIdx="1" presStyleCnt="7"/>
      <dgm:spPr/>
      <dgm:t>
        <a:bodyPr/>
        <a:lstStyle/>
        <a:p>
          <a:endParaRPr lang="en-GB"/>
        </a:p>
      </dgm:t>
    </dgm:pt>
    <dgm:pt modelId="{C881FEA6-18E3-4CF5-ACFD-D7D4A6CABED3}" type="pres">
      <dgm:prSet presAssocID="{56F134F3-975A-4775-BBBD-36C4BEEE9DD6}" presName="node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E8FA09C-951F-4332-A3BF-A4EC889E7D2E}" type="pres">
      <dgm:prSet presAssocID="{E47B3DAC-D62E-4061-AE72-9246C2CAB41E}" presName="sibTrans" presStyleLbl="sibTrans2D1" presStyleIdx="2" presStyleCnt="7"/>
      <dgm:spPr/>
      <dgm:t>
        <a:bodyPr/>
        <a:lstStyle/>
        <a:p>
          <a:endParaRPr lang="en-GB"/>
        </a:p>
      </dgm:t>
    </dgm:pt>
    <dgm:pt modelId="{76527FB7-3739-42B2-8568-1D0B53F05FC2}" type="pres">
      <dgm:prSet presAssocID="{E47B3DAC-D62E-4061-AE72-9246C2CAB41E}" presName="connectorText" presStyleLbl="sibTrans2D1" presStyleIdx="2" presStyleCnt="7"/>
      <dgm:spPr/>
      <dgm:t>
        <a:bodyPr/>
        <a:lstStyle/>
        <a:p>
          <a:endParaRPr lang="en-GB"/>
        </a:p>
      </dgm:t>
    </dgm:pt>
    <dgm:pt modelId="{1A58F794-171C-4E25-B557-552D4284B287}" type="pres">
      <dgm:prSet presAssocID="{18E0A2D5-B29A-4635-88EE-825D8AB976C8}" presName="node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4BF5409C-A5BB-4E08-8805-00777CA7DE80}" type="pres">
      <dgm:prSet presAssocID="{A76FFFE5-7E09-40FD-BDAD-5A1416068502}" presName="sibTrans" presStyleLbl="sibTrans2D1" presStyleIdx="3" presStyleCnt="7"/>
      <dgm:spPr/>
      <dgm:t>
        <a:bodyPr/>
        <a:lstStyle/>
        <a:p>
          <a:endParaRPr lang="en-GB"/>
        </a:p>
      </dgm:t>
    </dgm:pt>
    <dgm:pt modelId="{49FE8CD0-EA8A-4895-9A86-81450F4522D1}" type="pres">
      <dgm:prSet presAssocID="{A76FFFE5-7E09-40FD-BDAD-5A1416068502}" presName="connectorText" presStyleLbl="sibTrans2D1" presStyleIdx="3" presStyleCnt="7"/>
      <dgm:spPr/>
      <dgm:t>
        <a:bodyPr/>
        <a:lstStyle/>
        <a:p>
          <a:endParaRPr lang="en-GB"/>
        </a:p>
      </dgm:t>
    </dgm:pt>
    <dgm:pt modelId="{E2926B78-5704-4DA2-92C0-CE117A132D61}" type="pres">
      <dgm:prSet presAssocID="{C4B5019F-AAE9-4EAD-9454-D6EE3C83CAEA}" presName="node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8C9F81D4-43B8-4772-BB0F-8C321F0B7A13}" type="pres">
      <dgm:prSet presAssocID="{7B02B044-A063-461B-B5E9-F1A69A8BD0E6}" presName="sibTrans" presStyleLbl="sibTrans2D1" presStyleIdx="4" presStyleCnt="7"/>
      <dgm:spPr/>
      <dgm:t>
        <a:bodyPr/>
        <a:lstStyle/>
        <a:p>
          <a:endParaRPr lang="en-GB"/>
        </a:p>
      </dgm:t>
    </dgm:pt>
    <dgm:pt modelId="{21E55999-A5F9-45E6-AEC9-253E6B285218}" type="pres">
      <dgm:prSet presAssocID="{7B02B044-A063-461B-B5E9-F1A69A8BD0E6}" presName="connectorText" presStyleLbl="sibTrans2D1" presStyleIdx="4" presStyleCnt="7"/>
      <dgm:spPr/>
      <dgm:t>
        <a:bodyPr/>
        <a:lstStyle/>
        <a:p>
          <a:endParaRPr lang="en-GB"/>
        </a:p>
      </dgm:t>
    </dgm:pt>
    <dgm:pt modelId="{A3D7AB99-0F3B-413B-9053-ACA53B0B12DC}" type="pres">
      <dgm:prSet presAssocID="{3D1A4660-492B-43AC-99D8-21D3EF1F7647}" presName="node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1643CDC8-C0F4-49CD-8C0A-26C727F700DE}" type="pres">
      <dgm:prSet presAssocID="{32EC0BDF-600A-425E-B448-03CEA6B7A27F}" presName="sibTrans" presStyleLbl="sibTrans2D1" presStyleIdx="5" presStyleCnt="7"/>
      <dgm:spPr/>
      <dgm:t>
        <a:bodyPr/>
        <a:lstStyle/>
        <a:p>
          <a:endParaRPr lang="en-GB"/>
        </a:p>
      </dgm:t>
    </dgm:pt>
    <dgm:pt modelId="{5C523DF6-C856-4119-B4A8-9A39E7D5979E}" type="pres">
      <dgm:prSet presAssocID="{32EC0BDF-600A-425E-B448-03CEA6B7A27F}" presName="connectorText" presStyleLbl="sibTrans2D1" presStyleIdx="5" presStyleCnt="7"/>
      <dgm:spPr/>
      <dgm:t>
        <a:bodyPr/>
        <a:lstStyle/>
        <a:p>
          <a:endParaRPr lang="en-GB"/>
        </a:p>
      </dgm:t>
    </dgm:pt>
    <dgm:pt modelId="{11F50ACB-3C61-4EB8-87CB-6D4346951F8D}" type="pres">
      <dgm:prSet presAssocID="{EE197D9F-725F-49AD-837C-6311D0666652}" presName="node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  <dgm:pt modelId="{B699F1EE-F078-4C55-BB53-FDFF4E641555}" type="pres">
      <dgm:prSet presAssocID="{75A748E1-A999-4A5B-82B3-CD900F592E06}" presName="sibTrans" presStyleLbl="sibTrans2D1" presStyleIdx="6" presStyleCnt="7"/>
      <dgm:spPr/>
      <dgm:t>
        <a:bodyPr/>
        <a:lstStyle/>
        <a:p>
          <a:endParaRPr lang="en-GB"/>
        </a:p>
      </dgm:t>
    </dgm:pt>
    <dgm:pt modelId="{9411B603-FB86-49C0-9A98-D248985B5123}" type="pres">
      <dgm:prSet presAssocID="{75A748E1-A999-4A5B-82B3-CD900F592E06}" presName="connectorText" presStyleLbl="sibTrans2D1" presStyleIdx="6" presStyleCnt="7"/>
      <dgm:spPr/>
      <dgm:t>
        <a:bodyPr/>
        <a:lstStyle/>
        <a:p>
          <a:endParaRPr lang="en-GB"/>
        </a:p>
      </dgm:t>
    </dgm:pt>
    <dgm:pt modelId="{BF39E581-9772-43F6-95B1-94381AABEFF7}" type="pres">
      <dgm:prSet presAssocID="{7F93877E-1412-4425-A5B7-A8E06DABE75F}" presName="node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en-GB"/>
        </a:p>
      </dgm:t>
    </dgm:pt>
  </dgm:ptLst>
  <dgm:cxnLst>
    <dgm:cxn modelId="{F897CDD3-4BEA-4481-A667-1FE73EFCCCD1}" type="presOf" srcId="{7B02B044-A063-461B-B5E9-F1A69A8BD0E6}" destId="{8C9F81D4-43B8-4772-BB0F-8C321F0B7A13}" srcOrd="0" destOrd="0" presId="urn:microsoft.com/office/officeart/2005/8/layout/process5"/>
    <dgm:cxn modelId="{0CB5CECF-E6A4-487C-BD15-AF95AE819E15}" type="presOf" srcId="{FA4A56B7-50F2-40DA-B438-2651840869B0}" destId="{DD43320D-1814-4805-B141-F58A65038691}" srcOrd="1" destOrd="0" presId="urn:microsoft.com/office/officeart/2005/8/layout/process5"/>
    <dgm:cxn modelId="{94C20283-2841-4890-B711-F5837F3758DE}" srcId="{3ED85937-8299-4B57-AB98-1DE7975AD56D}" destId="{7F93877E-1412-4425-A5B7-A8E06DABE75F}" srcOrd="7" destOrd="0" parTransId="{B3C68047-5584-4EBF-9111-3F316CEAE36D}" sibTransId="{28DF2FD8-B2EE-490F-9C68-CA0712CC5F64}"/>
    <dgm:cxn modelId="{55659174-0AF3-46AA-AA4C-F6D44DE225C3}" srcId="{3ED85937-8299-4B57-AB98-1DE7975AD56D}" destId="{EE197D9F-725F-49AD-837C-6311D0666652}" srcOrd="6" destOrd="0" parTransId="{B7CA6668-DAA8-4CC4-B84E-4967537FD455}" sibTransId="{75A748E1-A999-4A5B-82B3-CD900F592E06}"/>
    <dgm:cxn modelId="{8AB8AFBE-8280-4A62-88E5-4D266FFA62F2}" type="presOf" srcId="{32EC0BDF-600A-425E-B448-03CEA6B7A27F}" destId="{1643CDC8-C0F4-49CD-8C0A-26C727F700DE}" srcOrd="0" destOrd="0" presId="urn:microsoft.com/office/officeart/2005/8/layout/process5"/>
    <dgm:cxn modelId="{93503606-6BE0-41F6-8554-AC779AE9D52B}" type="presOf" srcId="{1B21C4EB-884A-4DB8-9480-D74B10AF3CAA}" destId="{943CDC9D-40A5-4DF7-ADC8-F8D00CC73CCF}" srcOrd="0" destOrd="0" presId="urn:microsoft.com/office/officeart/2005/8/layout/process5"/>
    <dgm:cxn modelId="{2EFFFEDB-F315-4565-B875-93BA6D0C32F0}" type="presOf" srcId="{EE197D9F-725F-49AD-837C-6311D0666652}" destId="{11F50ACB-3C61-4EB8-87CB-6D4346951F8D}" srcOrd="0" destOrd="0" presId="urn:microsoft.com/office/officeart/2005/8/layout/process5"/>
    <dgm:cxn modelId="{716E25D4-2B80-49DE-BD8D-588D9EF1DB05}" type="presOf" srcId="{C4B5019F-AAE9-4EAD-9454-D6EE3C83CAEA}" destId="{E2926B78-5704-4DA2-92C0-CE117A132D61}" srcOrd="0" destOrd="0" presId="urn:microsoft.com/office/officeart/2005/8/layout/process5"/>
    <dgm:cxn modelId="{5B7D4353-AD4C-4644-BF7D-16629F0A3636}" type="presOf" srcId="{45455EBF-3157-46A6-9321-25C07C7BAD74}" destId="{ADD19143-A946-473A-B2C6-1ABCCA48C3CE}" srcOrd="0" destOrd="0" presId="urn:microsoft.com/office/officeart/2005/8/layout/process5"/>
    <dgm:cxn modelId="{40A43C3C-8A6F-4F6D-A7A4-447CBE836899}" srcId="{3ED85937-8299-4B57-AB98-1DE7975AD56D}" destId="{1B21C4EB-884A-4DB8-9480-D74B10AF3CAA}" srcOrd="0" destOrd="0" parTransId="{479F8952-486B-4FC2-BB6B-A8B7804F626E}" sibTransId="{C7699FE5-8942-4882-8024-416E1BAFB325}"/>
    <dgm:cxn modelId="{394DE65B-24E6-4577-912B-AC6A8AA9C2F5}" type="presOf" srcId="{E47B3DAC-D62E-4061-AE72-9246C2CAB41E}" destId="{4E8FA09C-951F-4332-A3BF-A4EC889E7D2E}" srcOrd="0" destOrd="0" presId="urn:microsoft.com/office/officeart/2005/8/layout/process5"/>
    <dgm:cxn modelId="{14647662-6B5E-4244-981C-724C5BF0D747}" type="presOf" srcId="{18E0A2D5-B29A-4635-88EE-825D8AB976C8}" destId="{1A58F794-171C-4E25-B557-552D4284B287}" srcOrd="0" destOrd="0" presId="urn:microsoft.com/office/officeart/2005/8/layout/process5"/>
    <dgm:cxn modelId="{1B64B3C1-A388-4D51-935C-B03F1B822377}" srcId="{3ED85937-8299-4B57-AB98-1DE7975AD56D}" destId="{C4B5019F-AAE9-4EAD-9454-D6EE3C83CAEA}" srcOrd="4" destOrd="0" parTransId="{8CA5B4F6-9EED-4E86-9EC6-526BFB00BF30}" sibTransId="{7B02B044-A063-461B-B5E9-F1A69A8BD0E6}"/>
    <dgm:cxn modelId="{895054E8-4997-4664-9075-8419CD017DF5}" type="presOf" srcId="{3ED85937-8299-4B57-AB98-1DE7975AD56D}" destId="{425A549B-3C3C-4D58-BC3D-DD0D845EA742}" srcOrd="0" destOrd="0" presId="urn:microsoft.com/office/officeart/2005/8/layout/process5"/>
    <dgm:cxn modelId="{5E4413A2-4007-4D91-B754-BE49286165A9}" type="presOf" srcId="{FA4A56B7-50F2-40DA-B438-2651840869B0}" destId="{2D38BA7D-986F-4423-B0B3-8044E6FB1589}" srcOrd="0" destOrd="0" presId="urn:microsoft.com/office/officeart/2005/8/layout/process5"/>
    <dgm:cxn modelId="{555C5B8F-AB67-482A-AD1E-2DCA46517C58}" type="presOf" srcId="{A76FFFE5-7E09-40FD-BDAD-5A1416068502}" destId="{49FE8CD0-EA8A-4895-9A86-81450F4522D1}" srcOrd="1" destOrd="0" presId="urn:microsoft.com/office/officeart/2005/8/layout/process5"/>
    <dgm:cxn modelId="{A2770623-E443-4C00-A130-057D5CB319D7}" type="presOf" srcId="{7F93877E-1412-4425-A5B7-A8E06DABE75F}" destId="{BF39E581-9772-43F6-95B1-94381AABEFF7}" srcOrd="0" destOrd="0" presId="urn:microsoft.com/office/officeart/2005/8/layout/process5"/>
    <dgm:cxn modelId="{6F209A0E-518F-4ED6-A586-C979462805FC}" type="presOf" srcId="{A76FFFE5-7E09-40FD-BDAD-5A1416068502}" destId="{4BF5409C-A5BB-4E08-8805-00777CA7DE80}" srcOrd="0" destOrd="0" presId="urn:microsoft.com/office/officeart/2005/8/layout/process5"/>
    <dgm:cxn modelId="{D1A9387A-D76A-480F-994E-49EA49CFEE7E}" type="presOf" srcId="{75A748E1-A999-4A5B-82B3-CD900F592E06}" destId="{9411B603-FB86-49C0-9A98-D248985B5123}" srcOrd="1" destOrd="0" presId="urn:microsoft.com/office/officeart/2005/8/layout/process5"/>
    <dgm:cxn modelId="{B42708D3-32E7-4EFF-9D4C-D92807E8F0C4}" type="presOf" srcId="{3D1A4660-492B-43AC-99D8-21D3EF1F7647}" destId="{A3D7AB99-0F3B-413B-9053-ACA53B0B12DC}" srcOrd="0" destOrd="0" presId="urn:microsoft.com/office/officeart/2005/8/layout/process5"/>
    <dgm:cxn modelId="{D02011D3-478B-45E6-939E-36721C84CD14}" srcId="{3ED85937-8299-4B57-AB98-1DE7975AD56D}" destId="{18E0A2D5-B29A-4635-88EE-825D8AB976C8}" srcOrd="3" destOrd="0" parTransId="{8D8D8A46-B39C-42E1-A1C3-877AA54746ED}" sibTransId="{A76FFFE5-7E09-40FD-BDAD-5A1416068502}"/>
    <dgm:cxn modelId="{702C4211-A870-4D89-B55D-A28020AEF693}" type="presOf" srcId="{56F134F3-975A-4775-BBBD-36C4BEEE9DD6}" destId="{C881FEA6-18E3-4CF5-ACFD-D7D4A6CABED3}" srcOrd="0" destOrd="0" presId="urn:microsoft.com/office/officeart/2005/8/layout/process5"/>
    <dgm:cxn modelId="{81EA5EAE-D42A-434B-A0E7-92E58FA34193}" type="presOf" srcId="{75A748E1-A999-4A5B-82B3-CD900F592E06}" destId="{B699F1EE-F078-4C55-BB53-FDFF4E641555}" srcOrd="0" destOrd="0" presId="urn:microsoft.com/office/officeart/2005/8/layout/process5"/>
    <dgm:cxn modelId="{BD87B58E-6919-4752-8130-AB925F702485}" srcId="{3ED85937-8299-4B57-AB98-1DE7975AD56D}" destId="{56F134F3-975A-4775-BBBD-36C4BEEE9DD6}" srcOrd="2" destOrd="0" parTransId="{B35D41FD-B134-4648-874F-6DFD22FBE473}" sibTransId="{E47B3DAC-D62E-4061-AE72-9246C2CAB41E}"/>
    <dgm:cxn modelId="{5C03FBB2-8159-4507-A1D9-BAF685548607}" type="presOf" srcId="{C7699FE5-8942-4882-8024-416E1BAFB325}" destId="{C1CCB32B-4B38-4F78-AEA0-B2DDDDEE215E}" srcOrd="0" destOrd="0" presId="urn:microsoft.com/office/officeart/2005/8/layout/process5"/>
    <dgm:cxn modelId="{A6717AFC-F065-4354-94B9-F702BD1F5980}" type="presOf" srcId="{E47B3DAC-D62E-4061-AE72-9246C2CAB41E}" destId="{76527FB7-3739-42B2-8568-1D0B53F05FC2}" srcOrd="1" destOrd="0" presId="urn:microsoft.com/office/officeart/2005/8/layout/process5"/>
    <dgm:cxn modelId="{55D260F2-0705-4C89-A664-BB018E4AAC69}" srcId="{3ED85937-8299-4B57-AB98-1DE7975AD56D}" destId="{45455EBF-3157-46A6-9321-25C07C7BAD74}" srcOrd="1" destOrd="0" parTransId="{ECEEC9A6-F18E-4147-8086-8CF6AF62B183}" sibTransId="{FA4A56B7-50F2-40DA-B438-2651840869B0}"/>
    <dgm:cxn modelId="{7AD882A8-ACA0-46E1-A6CD-45EA310B703F}" srcId="{3ED85937-8299-4B57-AB98-1DE7975AD56D}" destId="{3D1A4660-492B-43AC-99D8-21D3EF1F7647}" srcOrd="5" destOrd="0" parTransId="{365E34E6-9725-4CFA-9C70-EF7F3507FAA5}" sibTransId="{32EC0BDF-600A-425E-B448-03CEA6B7A27F}"/>
    <dgm:cxn modelId="{CBDD8D17-02E1-44D3-BAD2-65CF52E50ADD}" type="presOf" srcId="{32EC0BDF-600A-425E-B448-03CEA6B7A27F}" destId="{5C523DF6-C856-4119-B4A8-9A39E7D5979E}" srcOrd="1" destOrd="0" presId="urn:microsoft.com/office/officeart/2005/8/layout/process5"/>
    <dgm:cxn modelId="{DAD4CA28-DE12-43C0-91DF-FAB5CD0913D7}" type="presOf" srcId="{C7699FE5-8942-4882-8024-416E1BAFB325}" destId="{13F79D0F-580D-4609-9E7E-8DF7C90382B0}" srcOrd="1" destOrd="0" presId="urn:microsoft.com/office/officeart/2005/8/layout/process5"/>
    <dgm:cxn modelId="{08EE63AB-4022-489F-BDDB-E2ED86FC7EFC}" type="presOf" srcId="{7B02B044-A063-461B-B5E9-F1A69A8BD0E6}" destId="{21E55999-A5F9-45E6-AEC9-253E6B285218}" srcOrd="1" destOrd="0" presId="urn:microsoft.com/office/officeart/2005/8/layout/process5"/>
    <dgm:cxn modelId="{1C8F2953-E289-4D3F-B921-F8C4F380455C}" type="presParOf" srcId="{425A549B-3C3C-4D58-BC3D-DD0D845EA742}" destId="{943CDC9D-40A5-4DF7-ADC8-F8D00CC73CCF}" srcOrd="0" destOrd="0" presId="urn:microsoft.com/office/officeart/2005/8/layout/process5"/>
    <dgm:cxn modelId="{DC082B06-F2E7-49EB-89CF-3F8992FD42F8}" type="presParOf" srcId="{425A549B-3C3C-4D58-BC3D-DD0D845EA742}" destId="{C1CCB32B-4B38-4F78-AEA0-B2DDDDEE215E}" srcOrd="1" destOrd="0" presId="urn:microsoft.com/office/officeart/2005/8/layout/process5"/>
    <dgm:cxn modelId="{C745B392-B999-472B-81D8-8A51685232A8}" type="presParOf" srcId="{C1CCB32B-4B38-4F78-AEA0-B2DDDDEE215E}" destId="{13F79D0F-580D-4609-9E7E-8DF7C90382B0}" srcOrd="0" destOrd="0" presId="urn:microsoft.com/office/officeart/2005/8/layout/process5"/>
    <dgm:cxn modelId="{007243A7-B063-47DE-AA6A-8B4C05EA2CDB}" type="presParOf" srcId="{425A549B-3C3C-4D58-BC3D-DD0D845EA742}" destId="{ADD19143-A946-473A-B2C6-1ABCCA48C3CE}" srcOrd="2" destOrd="0" presId="urn:microsoft.com/office/officeart/2005/8/layout/process5"/>
    <dgm:cxn modelId="{57CD22F7-635D-49B6-BBB7-ABFF038C06FD}" type="presParOf" srcId="{425A549B-3C3C-4D58-BC3D-DD0D845EA742}" destId="{2D38BA7D-986F-4423-B0B3-8044E6FB1589}" srcOrd="3" destOrd="0" presId="urn:microsoft.com/office/officeart/2005/8/layout/process5"/>
    <dgm:cxn modelId="{638A3F94-DFF1-4F9D-8E43-7DAE486B637A}" type="presParOf" srcId="{2D38BA7D-986F-4423-B0B3-8044E6FB1589}" destId="{DD43320D-1814-4805-B141-F58A65038691}" srcOrd="0" destOrd="0" presId="urn:microsoft.com/office/officeart/2005/8/layout/process5"/>
    <dgm:cxn modelId="{F388EAD3-0F06-4737-B4EC-F4B97D5570BE}" type="presParOf" srcId="{425A549B-3C3C-4D58-BC3D-DD0D845EA742}" destId="{C881FEA6-18E3-4CF5-ACFD-D7D4A6CABED3}" srcOrd="4" destOrd="0" presId="urn:microsoft.com/office/officeart/2005/8/layout/process5"/>
    <dgm:cxn modelId="{DD8CEA45-3112-426F-A7E7-C6DE1C984C8A}" type="presParOf" srcId="{425A549B-3C3C-4D58-BC3D-DD0D845EA742}" destId="{4E8FA09C-951F-4332-A3BF-A4EC889E7D2E}" srcOrd="5" destOrd="0" presId="urn:microsoft.com/office/officeart/2005/8/layout/process5"/>
    <dgm:cxn modelId="{10ABF4BF-93ED-4282-BD00-BD7C444D3123}" type="presParOf" srcId="{4E8FA09C-951F-4332-A3BF-A4EC889E7D2E}" destId="{76527FB7-3739-42B2-8568-1D0B53F05FC2}" srcOrd="0" destOrd="0" presId="urn:microsoft.com/office/officeart/2005/8/layout/process5"/>
    <dgm:cxn modelId="{08CED113-76F5-42E5-B14B-49352B9C36FC}" type="presParOf" srcId="{425A549B-3C3C-4D58-BC3D-DD0D845EA742}" destId="{1A58F794-171C-4E25-B557-552D4284B287}" srcOrd="6" destOrd="0" presId="urn:microsoft.com/office/officeart/2005/8/layout/process5"/>
    <dgm:cxn modelId="{A97C1FB5-36D4-4A5E-AE66-908199121D64}" type="presParOf" srcId="{425A549B-3C3C-4D58-BC3D-DD0D845EA742}" destId="{4BF5409C-A5BB-4E08-8805-00777CA7DE80}" srcOrd="7" destOrd="0" presId="urn:microsoft.com/office/officeart/2005/8/layout/process5"/>
    <dgm:cxn modelId="{7D13F86C-D6E5-4166-A0C7-9857F9DA86D3}" type="presParOf" srcId="{4BF5409C-A5BB-4E08-8805-00777CA7DE80}" destId="{49FE8CD0-EA8A-4895-9A86-81450F4522D1}" srcOrd="0" destOrd="0" presId="urn:microsoft.com/office/officeart/2005/8/layout/process5"/>
    <dgm:cxn modelId="{B9895CD3-F22C-4A53-9F80-4909C50D1C50}" type="presParOf" srcId="{425A549B-3C3C-4D58-BC3D-DD0D845EA742}" destId="{E2926B78-5704-4DA2-92C0-CE117A132D61}" srcOrd="8" destOrd="0" presId="urn:microsoft.com/office/officeart/2005/8/layout/process5"/>
    <dgm:cxn modelId="{5F15D05F-F8B0-45A1-8510-7E25FF419A2D}" type="presParOf" srcId="{425A549B-3C3C-4D58-BC3D-DD0D845EA742}" destId="{8C9F81D4-43B8-4772-BB0F-8C321F0B7A13}" srcOrd="9" destOrd="0" presId="urn:microsoft.com/office/officeart/2005/8/layout/process5"/>
    <dgm:cxn modelId="{000EA4B5-87CC-4F16-8367-51AA2887FBA5}" type="presParOf" srcId="{8C9F81D4-43B8-4772-BB0F-8C321F0B7A13}" destId="{21E55999-A5F9-45E6-AEC9-253E6B285218}" srcOrd="0" destOrd="0" presId="urn:microsoft.com/office/officeart/2005/8/layout/process5"/>
    <dgm:cxn modelId="{7C9335ED-9668-4FCE-BA3F-421C2CDD6ED2}" type="presParOf" srcId="{425A549B-3C3C-4D58-BC3D-DD0D845EA742}" destId="{A3D7AB99-0F3B-413B-9053-ACA53B0B12DC}" srcOrd="10" destOrd="0" presId="urn:microsoft.com/office/officeart/2005/8/layout/process5"/>
    <dgm:cxn modelId="{BA2824F1-C9B9-430A-8FAF-B3809018BFC3}" type="presParOf" srcId="{425A549B-3C3C-4D58-BC3D-DD0D845EA742}" destId="{1643CDC8-C0F4-49CD-8C0A-26C727F700DE}" srcOrd="11" destOrd="0" presId="urn:microsoft.com/office/officeart/2005/8/layout/process5"/>
    <dgm:cxn modelId="{2C5F9B1B-DCC8-4B75-AC26-8F7C039EFB31}" type="presParOf" srcId="{1643CDC8-C0F4-49CD-8C0A-26C727F700DE}" destId="{5C523DF6-C856-4119-B4A8-9A39E7D5979E}" srcOrd="0" destOrd="0" presId="urn:microsoft.com/office/officeart/2005/8/layout/process5"/>
    <dgm:cxn modelId="{1A42C4B3-7EE2-4C1A-B211-09FEAD7DB579}" type="presParOf" srcId="{425A549B-3C3C-4D58-BC3D-DD0D845EA742}" destId="{11F50ACB-3C61-4EB8-87CB-6D4346951F8D}" srcOrd="12" destOrd="0" presId="urn:microsoft.com/office/officeart/2005/8/layout/process5"/>
    <dgm:cxn modelId="{D6CBFA59-3CB7-46FF-BE7B-7365F9A2F3D0}" type="presParOf" srcId="{425A549B-3C3C-4D58-BC3D-DD0D845EA742}" destId="{B699F1EE-F078-4C55-BB53-FDFF4E641555}" srcOrd="13" destOrd="0" presId="urn:microsoft.com/office/officeart/2005/8/layout/process5"/>
    <dgm:cxn modelId="{F07DBBC2-7627-4F4B-A448-F132E125B332}" type="presParOf" srcId="{B699F1EE-F078-4C55-BB53-FDFF4E641555}" destId="{9411B603-FB86-49C0-9A98-D248985B5123}" srcOrd="0" destOrd="0" presId="urn:microsoft.com/office/officeart/2005/8/layout/process5"/>
    <dgm:cxn modelId="{A4403C58-346B-4133-8D55-516BB1E928F3}" type="presParOf" srcId="{425A549B-3C3C-4D58-BC3D-DD0D845EA742}" destId="{BF39E581-9772-43F6-95B1-94381AABEFF7}" srcOrd="14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3CDC9D-40A5-4DF7-ADC8-F8D00CC73CCF}">
      <dsp:nvSpPr>
        <dsp:cNvPr id="0" name=""/>
        <dsp:cNvSpPr/>
      </dsp:nvSpPr>
      <dsp:spPr>
        <a:xfrm>
          <a:off x="32307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Material properties for yarn fibres and matrix (manufacturer data)</a:t>
          </a:r>
          <a:endParaRPr lang="en-GB" sz="1200" b="1" kern="1200" dirty="0"/>
        </a:p>
      </dsp:txBody>
      <dsp:txXfrm>
        <a:off x="64560" y="33887"/>
        <a:ext cx="1770851" cy="1036708"/>
      </dsp:txXfrm>
    </dsp:sp>
    <dsp:sp modelId="{C1CCB32B-4B38-4F78-AEA0-B2DDDDEE215E}">
      <dsp:nvSpPr>
        <dsp:cNvPr id="0" name=""/>
        <dsp:cNvSpPr/>
      </dsp:nvSpPr>
      <dsp:spPr>
        <a:xfrm>
          <a:off x="20291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15691"/>
        <a:ext cx="272367" cy="273100"/>
      </dsp:txXfrm>
    </dsp:sp>
    <dsp:sp modelId="{ADD19143-A946-473A-B2C6-1ABCCA48C3CE}">
      <dsp:nvSpPr>
        <dsp:cNvPr id="0" name=""/>
        <dsp:cNvSpPr/>
      </dsp:nvSpPr>
      <dsp:spPr>
        <a:xfrm>
          <a:off x="2601808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satMod val="103000"/>
                <a:lumMod val="102000"/>
                <a:tint val="94000"/>
              </a:schemeClr>
            </a:gs>
            <a:gs pos="50000">
              <a:schemeClr val="accent2">
                <a:satMod val="110000"/>
                <a:lumMod val="100000"/>
                <a:shade val="100000"/>
              </a:schemeClr>
            </a:gs>
            <a:gs pos="100000">
              <a:schemeClr val="accent2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Micro-scale simulation for yarn material properties</a:t>
          </a:r>
          <a:endParaRPr lang="en-GB" sz="1200" b="1" kern="1200" dirty="0"/>
        </a:p>
      </dsp:txBody>
      <dsp:txXfrm>
        <a:off x="2634061" y="33887"/>
        <a:ext cx="1770851" cy="1036708"/>
      </dsp:txXfrm>
    </dsp:sp>
    <dsp:sp modelId="{2D38BA7D-986F-4423-B0B3-8044E6FB1589}">
      <dsp:nvSpPr>
        <dsp:cNvPr id="0" name=""/>
        <dsp:cNvSpPr/>
      </dsp:nvSpPr>
      <dsp:spPr>
        <a:xfrm>
          <a:off x="4598677" y="324657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4598677" y="415691"/>
        <a:ext cx="272367" cy="273100"/>
      </dsp:txXfrm>
    </dsp:sp>
    <dsp:sp modelId="{C881FEA6-18E3-4CF5-ACFD-D7D4A6CABED3}">
      <dsp:nvSpPr>
        <dsp:cNvPr id="0" name=""/>
        <dsp:cNvSpPr/>
      </dsp:nvSpPr>
      <dsp:spPr>
        <a:xfrm>
          <a:off x="5171309" y="1634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geometry model (.TG3) file</a:t>
          </a:r>
          <a:endParaRPr lang="en-GB" sz="1200" b="1" kern="1200" dirty="0"/>
        </a:p>
      </dsp:txBody>
      <dsp:txXfrm>
        <a:off x="5203562" y="33887"/>
        <a:ext cx="1770851" cy="1036708"/>
      </dsp:txXfrm>
    </dsp:sp>
    <dsp:sp modelId="{4E8FA09C-951F-4332-A3BF-A4EC889E7D2E}">
      <dsp:nvSpPr>
        <dsp:cNvPr id="0" name=""/>
        <dsp:cNvSpPr/>
      </dsp:nvSpPr>
      <dsp:spPr>
        <a:xfrm rot="5400000">
          <a:off x="5894440" y="1231324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5952438" y="1264360"/>
        <a:ext cx="273100" cy="272367"/>
      </dsp:txXfrm>
    </dsp:sp>
    <dsp:sp modelId="{1A58F794-171C-4E25-B557-552D4284B287}">
      <dsp:nvSpPr>
        <dsp:cNvPr id="0" name=""/>
        <dsp:cNvSpPr/>
      </dsp:nvSpPr>
      <dsp:spPr>
        <a:xfrm>
          <a:off x="5171309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TexGen</a:t>
          </a:r>
          <a:r>
            <a:rPr lang="en-GB" sz="1200" b="1" kern="1200" dirty="0" smtClean="0"/>
            <a:t> export of </a:t>
          </a:r>
          <a:r>
            <a:rPr lang="en-GB" sz="1200" b="1" kern="1200" dirty="0" err="1" smtClean="0"/>
            <a:t>Abaqus</a:t>
          </a:r>
          <a:r>
            <a:rPr lang="en-GB" sz="1200" b="1" kern="1200" dirty="0" smtClean="0"/>
            <a:t> input (.INP) file</a:t>
          </a:r>
          <a:endParaRPr lang="en-GB" sz="1200" b="1" kern="1200" dirty="0"/>
        </a:p>
      </dsp:txBody>
      <dsp:txXfrm>
        <a:off x="5203562" y="1869245"/>
        <a:ext cx="1770851" cy="1036708"/>
      </dsp:txXfrm>
    </dsp:sp>
    <dsp:sp modelId="{4BF5409C-A5BB-4E08-8805-00777CA7DE80}">
      <dsp:nvSpPr>
        <dsp:cNvPr id="0" name=""/>
        <dsp:cNvSpPr/>
      </dsp:nvSpPr>
      <dsp:spPr>
        <a:xfrm rot="10800000">
          <a:off x="4620702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4737430" y="2251049"/>
        <a:ext cx="272367" cy="273100"/>
      </dsp:txXfrm>
    </dsp:sp>
    <dsp:sp modelId="{E2926B78-5704-4DA2-92C0-CE117A132D61}">
      <dsp:nvSpPr>
        <dsp:cNvPr id="0" name=""/>
        <dsp:cNvSpPr/>
      </dsp:nvSpPr>
      <dsp:spPr>
        <a:xfrm>
          <a:off x="2601808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Customisation </a:t>
          </a:r>
          <a:br>
            <a:rPr lang="en-GB" sz="1200" b="1" kern="1200" dirty="0" smtClean="0"/>
          </a:br>
          <a:r>
            <a:rPr lang="en-GB" sz="1200" b="1" kern="1200" dirty="0" smtClean="0"/>
            <a:t>of .INP file</a:t>
          </a:r>
          <a:endParaRPr lang="en-GB" sz="1200" b="1" kern="1200" dirty="0"/>
        </a:p>
      </dsp:txBody>
      <dsp:txXfrm>
        <a:off x="2634061" y="1869245"/>
        <a:ext cx="1770851" cy="1036708"/>
      </dsp:txXfrm>
    </dsp:sp>
    <dsp:sp modelId="{8C9F81D4-43B8-4772-BB0F-8C321F0B7A13}">
      <dsp:nvSpPr>
        <dsp:cNvPr id="0" name=""/>
        <dsp:cNvSpPr/>
      </dsp:nvSpPr>
      <dsp:spPr>
        <a:xfrm rot="10800000">
          <a:off x="2051201" y="2160015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293111"/>
            <a:satOff val="-43995"/>
            <a:lumOff val="4382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10800000">
        <a:off x="2167929" y="2251049"/>
        <a:ext cx="272367" cy="273100"/>
      </dsp:txXfrm>
    </dsp:sp>
    <dsp:sp modelId="{A3D7AB99-0F3B-413B-9053-ACA53B0B12DC}">
      <dsp:nvSpPr>
        <dsp:cNvPr id="0" name=""/>
        <dsp:cNvSpPr/>
      </dsp:nvSpPr>
      <dsp:spPr>
        <a:xfrm>
          <a:off x="32307" y="1836992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Abaqus simulations</a:t>
          </a:r>
        </a:p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smtClean="0"/>
            <a:t>* Elastic</a:t>
          </a:r>
          <a:br>
            <a:rPr lang="en-GB" sz="1200" b="1" kern="1200" smtClean="0"/>
          </a:br>
          <a:r>
            <a:rPr lang="en-GB" sz="1200" b="1" kern="1200" smtClean="0"/>
            <a:t>* Thermo-mechanical</a:t>
          </a:r>
          <a:br>
            <a:rPr lang="en-GB" sz="1200" b="1" kern="1200" smtClean="0"/>
          </a:br>
          <a:r>
            <a:rPr lang="en-GB" sz="1200" b="1" kern="1200" smtClean="0"/>
            <a:t>* (Damage)</a:t>
          </a:r>
          <a:endParaRPr lang="en-GB" sz="1200" b="1" kern="1200" dirty="0"/>
        </a:p>
      </dsp:txBody>
      <dsp:txXfrm>
        <a:off x="64560" y="1869245"/>
        <a:ext cx="1770851" cy="1036708"/>
      </dsp:txXfrm>
    </dsp:sp>
    <dsp:sp modelId="{1643CDC8-C0F4-49CD-8C0A-26C727F700DE}">
      <dsp:nvSpPr>
        <dsp:cNvPr id="0" name=""/>
        <dsp:cNvSpPr/>
      </dsp:nvSpPr>
      <dsp:spPr>
        <a:xfrm rot="5400000">
          <a:off x="755438" y="3066682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195408"/>
            <a:satOff val="-29330"/>
            <a:lumOff val="2921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 rot="-5400000">
        <a:off x="813436" y="3099718"/>
        <a:ext cx="273100" cy="272367"/>
      </dsp:txXfrm>
    </dsp:sp>
    <dsp:sp modelId="{11F50ACB-3C61-4EB8-87CB-6D4346951F8D}">
      <dsp:nvSpPr>
        <dsp:cNvPr id="0" name=""/>
        <dsp:cNvSpPr/>
      </dsp:nvSpPr>
      <dsp:spPr>
        <a:xfrm>
          <a:off x="32307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5">
                <a:lumMod val="110000"/>
                <a:satMod val="105000"/>
                <a:tint val="67000"/>
              </a:schemeClr>
            </a:gs>
            <a:gs pos="50000">
              <a:schemeClr val="accent5">
                <a:lumMod val="105000"/>
                <a:satMod val="103000"/>
                <a:tint val="73000"/>
              </a:schemeClr>
            </a:gs>
            <a:gs pos="100000">
              <a:schemeClr val="accent5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5"/>
          </a:solidFill>
          <a:prstDash val="solid"/>
          <a:miter lim="800000"/>
        </a:ln>
        <a:effectLst/>
      </dsp:spPr>
      <dsp:style>
        <a:lnRef idx="1">
          <a:schemeClr val="accent5"/>
        </a:lnRef>
        <a:fillRef idx="2">
          <a:schemeClr val="accent5"/>
        </a:fillRef>
        <a:effectRef idx="1">
          <a:schemeClr val="accent5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err="1" smtClean="0"/>
            <a:t>Abaqus</a:t>
          </a:r>
          <a:r>
            <a:rPr lang="en-GB" sz="1200" b="1" kern="1200" dirty="0" smtClean="0"/>
            <a:t> script for result file (.ODB) exploitation.</a:t>
          </a:r>
          <a:br>
            <a:rPr lang="en-GB" sz="1200" b="1" kern="1200" dirty="0" smtClean="0"/>
          </a:br>
          <a:r>
            <a:rPr lang="en-GB" sz="1200" b="1" kern="1200" dirty="0" smtClean="0"/>
            <a:t/>
          </a:r>
          <a:br>
            <a:rPr lang="en-GB" sz="1200" b="1" kern="1200" dirty="0" smtClean="0"/>
          </a:br>
          <a:r>
            <a:rPr lang="en-GB" sz="1200" b="1" kern="1200" dirty="0" smtClean="0"/>
            <a:t>RVE material properties</a:t>
          </a:r>
          <a:endParaRPr lang="en-GB" sz="1200" b="1" kern="1200" dirty="0"/>
        </a:p>
      </dsp:txBody>
      <dsp:txXfrm>
        <a:off x="64560" y="3704603"/>
        <a:ext cx="1770851" cy="1036708"/>
      </dsp:txXfrm>
    </dsp:sp>
    <dsp:sp modelId="{B699F1EE-F078-4C55-BB53-FDFF4E641555}">
      <dsp:nvSpPr>
        <dsp:cNvPr id="0" name=""/>
        <dsp:cNvSpPr/>
      </dsp:nvSpPr>
      <dsp:spPr>
        <a:xfrm>
          <a:off x="2029177" y="3995373"/>
          <a:ext cx="389095" cy="455168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97704"/>
            <a:satOff val="-14665"/>
            <a:lumOff val="146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GB" sz="1000" kern="1200"/>
        </a:p>
      </dsp:txBody>
      <dsp:txXfrm>
        <a:off x="2029177" y="4086407"/>
        <a:ext cx="272367" cy="273100"/>
      </dsp:txXfrm>
    </dsp:sp>
    <dsp:sp modelId="{BF39E581-9772-43F6-95B1-94381AABEFF7}">
      <dsp:nvSpPr>
        <dsp:cNvPr id="0" name=""/>
        <dsp:cNvSpPr/>
      </dsp:nvSpPr>
      <dsp:spPr>
        <a:xfrm>
          <a:off x="2601808" y="3672350"/>
          <a:ext cx="1835357" cy="1101214"/>
        </a:xfrm>
        <a:prstGeom prst="roundRect">
          <a:avLst>
            <a:gd name="adj" fmla="val 10000"/>
          </a:avLst>
        </a:prstGeom>
        <a:gradFill rotWithShape="1">
          <a:gsLst>
            <a:gs pos="0">
              <a:schemeClr val="accent4">
                <a:satMod val="103000"/>
                <a:lumMod val="102000"/>
                <a:tint val="94000"/>
              </a:schemeClr>
            </a:gs>
            <a:gs pos="50000">
              <a:schemeClr val="accent4">
                <a:satMod val="110000"/>
                <a:lumMod val="100000"/>
                <a:shade val="100000"/>
              </a:schemeClr>
            </a:gs>
            <a:gs pos="100000">
              <a:schemeClr val="accent4"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hemeClr val="accent4"/>
        </a:lnRef>
        <a:fillRef idx="3">
          <a:schemeClr val="accent4"/>
        </a:fillRef>
        <a:effectRef idx="3">
          <a:schemeClr val="accent4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GB" sz="1200" b="1" kern="1200" dirty="0" smtClean="0"/>
            <a:t>Reporting of results: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Material properties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tabLst/>
          </a:pPr>
          <a:r>
            <a:rPr lang="en-GB" sz="1200" b="1" kern="1200" dirty="0" smtClean="0"/>
            <a:t>* Stress fields</a:t>
          </a:r>
          <a:br>
            <a:rPr lang="en-GB" sz="1200" b="1" kern="1200" dirty="0" smtClean="0"/>
          </a:br>
          <a:r>
            <a:rPr lang="en-GB" sz="1200" b="1" kern="1200" dirty="0" smtClean="0"/>
            <a:t>* Strain fields</a:t>
          </a:r>
          <a:endParaRPr lang="en-GB" sz="1200" b="1" kern="1200" dirty="0"/>
        </a:p>
      </dsp:txBody>
      <dsp:txXfrm>
        <a:off x="2634061" y="3704603"/>
        <a:ext cx="1770851" cy="10367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6" Type="http://schemas.openxmlformats.org/officeDocument/2006/relationships/image" Target="../media/image58.wmf"/><Relationship Id="rId5" Type="http://schemas.openxmlformats.org/officeDocument/2006/relationships/image" Target="../media/image57.wmf"/><Relationship Id="rId4" Type="http://schemas.openxmlformats.org/officeDocument/2006/relationships/image" Target="../media/image56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3.wmf"/><Relationship Id="rId1" Type="http://schemas.openxmlformats.org/officeDocument/2006/relationships/image" Target="../media/image62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49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08732D1-0119-4424-ADB1-6A88624C9257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F026BA-B8A7-4B5A-A3B0-0B7D31088B8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941972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654FE6-3F31-4904-9137-AFF662B7D70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B9E1F4-77C1-461E-ABFF-BFE7DD57AFD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517534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7410A7C-1B23-4801-9B34-48DCFB382991}" type="slidenum">
              <a:rPr lang="en-US" altLang="en-US" sz="200" baseline="0">
                <a:solidFill>
                  <a:srgbClr val="000000"/>
                </a:solidFill>
              </a:rPr>
              <a:pPr/>
              <a:t>11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85987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35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78459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36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37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844704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229E4FF4-4B4C-4783-ACCA-43B0D278BF5C}" type="slidenum">
              <a:rPr lang="zh-CN" altLang="en-GB">
                <a:solidFill>
                  <a:srgbClr val="000000"/>
                </a:solidFill>
              </a:rPr>
              <a:pPr/>
              <a:t>62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5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GB" dirty="0"/>
          </a:p>
          <a:p>
            <a:endParaRPr lang="zh-CN" altLang="en-GB" dirty="0"/>
          </a:p>
        </p:txBody>
      </p:sp>
    </p:spTree>
    <p:extLst>
      <p:ext uri="{BB962C8B-B14F-4D97-AF65-F5344CB8AC3E}">
        <p14:creationId xmlns:p14="http://schemas.microsoft.com/office/powerpoint/2010/main" val="20868037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zh-CN" altLang="en-GB">
                <a:solidFill>
                  <a:srgbClr val="000000"/>
                </a:solidFill>
              </a:rPr>
              <a:t>ICCM14</a:t>
            </a:r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C316BD6-FB91-4B50-8FB9-0DAAFF040A88}" type="slidenum">
              <a:rPr lang="zh-CN" altLang="en-GB">
                <a:solidFill>
                  <a:srgbClr val="000000"/>
                </a:solidFill>
              </a:rPr>
              <a:pPr/>
              <a:t>63</a:t>
            </a:fld>
            <a:endParaRPr lang="en-GB" altLang="zh-CN">
              <a:solidFill>
                <a:srgbClr val="000000"/>
              </a:solidFill>
            </a:endParaRPr>
          </a:p>
        </p:txBody>
      </p:sp>
      <p:sp>
        <p:nvSpPr>
          <p:cNvPr id="457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3588"/>
            <a:ext cx="5114925" cy="3835400"/>
          </a:xfrm>
          <a:ln/>
        </p:spPr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1746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Slave</a:t>
            </a:r>
            <a:r>
              <a:rPr lang="en-GB" baseline="0" dirty="0" smtClean="0"/>
              <a:t> nodes generated along yarn path, number depending on resolution, then used to create mesh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B9E1F4-77C1-461E-ABFF-BFE7DD57AFD2}" type="slidenum">
              <a:rPr lang="en-GB" smtClean="0"/>
              <a:t>79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260425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2531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2532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A24B0996-5ECD-4279-AB73-DD2220AF230C}" type="slidenum">
              <a:rPr lang="en-US" altLang="en-US" sz="200" baseline="0">
                <a:solidFill>
                  <a:srgbClr val="000000"/>
                </a:solidFill>
              </a:rPr>
              <a:pPr/>
              <a:t>12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0373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5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altLang="en-US" sz="600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CCCB2C4-4CB3-457E-AB6F-44600C55DAF7}" type="slidenum">
              <a:rPr lang="en-US" altLang="en-US" sz="200" baseline="0">
                <a:solidFill>
                  <a:srgbClr val="000000"/>
                </a:solidFill>
              </a:rPr>
              <a:pPr/>
              <a:t>13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76778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4579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4580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699F69C7-6B42-4CB7-A36A-C9B44B1843B3}" type="slidenum">
              <a:rPr lang="en-US" altLang="en-US" sz="200" baseline="0">
                <a:solidFill>
                  <a:srgbClr val="000000"/>
                </a:solidFill>
              </a:rPr>
              <a:pPr/>
              <a:t>14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515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560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altLang="en-US" smtClean="0">
              <a:latin typeface="Times" panose="02020603050405020304" pitchFamily="18" charset="0"/>
              <a:ea typeface="ＭＳ Ｐゴシック" panose="020B0600070205080204" pitchFamily="34" charset="-128"/>
            </a:endParaRPr>
          </a:p>
        </p:txBody>
      </p:sp>
      <p:sp>
        <p:nvSpPr>
          <p:cNvPr id="2560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8A135190-47C4-4C42-9D4D-746A773744CC}" type="slidenum">
              <a:rPr lang="en-US" altLang="en-US" sz="200" baseline="0">
                <a:solidFill>
                  <a:srgbClr val="000000"/>
                </a:solidFill>
              </a:rPr>
              <a:pPr/>
              <a:t>20</a:t>
            </a:fld>
            <a:endParaRPr lang="en-US" altLang="en-US" sz="200" baseline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906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GB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0484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794F6CE5-04CB-4074-B10B-32C042C4B400}" type="slidenum">
              <a:rPr lang="en-US" sz="200" baseline="0" smtClean="0">
                <a:solidFill>
                  <a:srgbClr val="000000"/>
                </a:solidFill>
              </a:rPr>
              <a:pPr/>
              <a:t>26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40874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lnSpc>
                <a:spcPct val="80000"/>
              </a:lnSpc>
            </a:pPr>
            <a:endParaRPr lang="en-GB" sz="500" smtClean="0">
              <a:latin typeface="Times" pitchFamily="18" charset="0"/>
              <a:ea typeface="ＭＳ Ｐゴシック" pitchFamily="34" charset="-128"/>
            </a:endParaRPr>
          </a:p>
        </p:txBody>
      </p:sp>
      <p:sp>
        <p:nvSpPr>
          <p:cNvPr id="2150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3EC084A-F0BB-4D1F-9C82-16DCBE4C69B9}" type="slidenum">
              <a:rPr lang="en-US" sz="200" baseline="0" smtClean="0">
                <a:solidFill>
                  <a:srgbClr val="000000"/>
                </a:solidFill>
              </a:rPr>
              <a:pPr/>
              <a:t>27</a:t>
            </a:fld>
            <a:endParaRPr lang="en-US" sz="200" baseline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155937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prstClr val="black"/>
                </a:solidFill>
              </a:rPr>
              <a:pPr/>
              <a:t>33</a:t>
            </a:fld>
            <a:endParaRPr lang="en-GB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9532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3D0840E-5067-4FB0-A450-6918AA476D31}" type="slidenum">
              <a:rPr lang="en-GB" smtClean="0">
                <a:solidFill>
                  <a:srgbClr val="000000"/>
                </a:solidFill>
              </a:rPr>
              <a:pPr/>
              <a:t>34</a:t>
            </a:fld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547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495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2F93D4-A3A9-4582-B2A6-3C6A55E017EA}" type="datetimeFigureOut">
              <a:rPr lang="en-GB" smtClean="0">
                <a:solidFill>
                  <a:srgbClr val="000000"/>
                </a:solidFill>
              </a:rPr>
              <a:pPr/>
              <a:t>22/10/2019</a:t>
            </a:fld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36493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65765A2-BF59-4D37-911A-540D667C3387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69130676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49DE392-8883-4524-8C62-2AFC330F8674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280148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D3A5C62-21A2-4E51-AD4D-AD5CA0BA8021}" type="slidenum">
              <a:rPr lang="en-US" altLang="en-US">
                <a:solidFill>
                  <a:srgbClr val="808080"/>
                </a:solidFill>
              </a:rPr>
              <a:pPr/>
              <a:t>‹#›</a:t>
            </a:fld>
            <a:endParaRPr lang="en-US" alt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July 9-12, 2012</a:t>
            </a: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>
                <a:solidFill>
                  <a:srgbClr val="000000"/>
                </a:solidFill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12887612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89366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60846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0393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24854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6"/>
          <p:cNvSpPr>
            <a:spLocks noChangeArrowheads="1"/>
          </p:cNvSpPr>
          <p:nvPr userDrawn="1"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" name="Picture 9" descr="Bar_header_Grey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6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dirty="0"/>
          </a:p>
        </p:txBody>
      </p:sp>
      <p:sp>
        <p:nvSpPr>
          <p:cNvPr id="7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87D2E31F-7209-4863-B581-884456CCE05E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8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 smtClean="0">
              <a:solidFill>
                <a:srgbClr val="808080"/>
              </a:solidFill>
            </a:endParaRPr>
          </a:p>
          <a:p>
            <a:endParaRPr lang="en-US" dirty="0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30220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8C14C16-4938-45AD-A6DC-9F64A69D8831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05011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Joint Client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>
            <a:off x="0" y="-1"/>
            <a:ext cx="9144000" cy="6858001"/>
          </a:xfrm>
          <a:prstGeom prst="rect">
            <a:avLst/>
          </a:prstGeom>
          <a:blipFill>
            <a:blip r:embed="rId2"/>
            <a:srcRect/>
            <a:stretch>
              <a:fillRect l="-21459" r="-1175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9" name="Rectangle 8"/>
          <p:cNvSpPr/>
          <p:nvPr userDrawn="1"/>
        </p:nvSpPr>
        <p:spPr>
          <a:xfrm>
            <a:off x="0" y="-1"/>
            <a:ext cx="9144000" cy="6858001"/>
          </a:xfrm>
          <a:prstGeom prst="rect">
            <a:avLst/>
          </a:prstGeom>
          <a:gradFill flip="none" rotWithShape="1">
            <a:gsLst>
              <a:gs pos="50000">
                <a:srgbClr val="0E6394">
                  <a:alpha val="45000"/>
                </a:srgbClr>
              </a:gs>
              <a:gs pos="17000">
                <a:schemeClr val="tx2">
                  <a:alpha val="45000"/>
                </a:schemeClr>
              </a:gs>
              <a:gs pos="100000">
                <a:schemeClr val="accent2">
                  <a:alpha val="45000"/>
                </a:schemeClr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742900"/>
            <a:ext cx="4019550" cy="2387600"/>
          </a:xfrm>
        </p:spPr>
        <p:txBody>
          <a:bodyPr anchor="ctr">
            <a:normAutofit/>
          </a:bodyPr>
          <a:lstStyle>
            <a:lvl1pPr algn="ctr">
              <a:lnSpc>
                <a:spcPct val="100000"/>
              </a:lnSpc>
              <a:defRPr sz="405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2562298" y="4161276"/>
            <a:ext cx="4019405" cy="107979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2400" b="1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sp>
        <p:nvSpPr>
          <p:cNvPr id="11" name="Rectangle 10"/>
          <p:cNvSpPr/>
          <p:nvPr userDrawn="1"/>
        </p:nvSpPr>
        <p:spPr>
          <a:xfrm>
            <a:off x="2592000" y="1449000"/>
            <a:ext cx="3960000" cy="3960000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GB" sz="2400" b="1" dirty="0">
              <a:latin typeface="+mj-lt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18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US" dirty="0" smtClean="0"/>
              <a:t>20 March 2012</a:t>
            </a:r>
            <a:endParaRPr lang="en-US" sz="900" dirty="0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r>
              <a:rPr lang="en-GB" b="1" dirty="0" smtClean="0">
                <a:solidFill>
                  <a:srgbClr val="808080"/>
                </a:solidFill>
              </a:rPr>
              <a:t>GKN Aerospace Engineering Services - Cowes</a:t>
            </a:r>
            <a:endParaRPr lang="en-GB" dirty="0">
              <a:solidFill>
                <a:srgbClr val="80808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393BBA-6986-4294-9968-30FBE84D9243}" type="slidenum">
              <a:rPr lang="en-US">
                <a:solidFill>
                  <a:srgbClr val="808080"/>
                </a:solidFill>
              </a:rPr>
              <a:pPr/>
              <a:t>‹#›</a:t>
            </a:fld>
            <a:endParaRPr lang="en-US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976716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98595770-97A2-47D5-A5DD-FE90812765E7}" type="slidenum">
              <a:rPr lang="en-GB">
                <a:solidFill>
                  <a:srgbClr val="808080"/>
                </a:solidFill>
              </a:rPr>
              <a:pPr/>
              <a:t>‹#›</a:t>
            </a:fld>
            <a:endParaRPr lang="en-GB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2021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altLang="zh-CN"/>
              <a:t>ICCM-14 San Diego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GB">
                <a:solidFill>
                  <a:srgbClr val="808080"/>
                </a:solidFill>
              </a:rPr>
              <a:t>ICCM 14</a:t>
            </a:r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1A95EE9-666B-4AB7-B29F-344DBF09C802}" type="slidenum">
              <a:rPr lang="zh-CN" altLang="en-GB">
                <a:solidFill>
                  <a:srgbClr val="808080"/>
                </a:solidFill>
              </a:rPr>
              <a:pPr/>
              <a:t>‹#›</a:t>
            </a:fld>
            <a:endParaRPr lang="en-GB" altLang="zh-CN">
              <a:solidFill>
                <a:srgbClr val="80808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6408837"/>
      </p:ext>
    </p:extLst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 flip="none" rotWithShape="1">
            <a:gsLst>
              <a:gs pos="37000">
                <a:schemeClr val="accent4"/>
              </a:gs>
              <a:gs pos="7000">
                <a:schemeClr val="accent4"/>
              </a:gs>
              <a:gs pos="63000">
                <a:schemeClr val="accent2"/>
              </a:gs>
              <a:gs pos="100000">
                <a:schemeClr val="accent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10" name="Rectangle 9"/>
          <p:cNvSpPr/>
          <p:nvPr userDrawn="1"/>
        </p:nvSpPr>
        <p:spPr>
          <a:xfrm flipH="1">
            <a:off x="0" y="0"/>
            <a:ext cx="9142809" cy="6858000"/>
          </a:xfrm>
          <a:prstGeom prst="rect">
            <a:avLst/>
          </a:prstGeom>
          <a:blipFill dpi="0" rotWithShape="1">
            <a:blip r:embed="rId2">
              <a:alphaModFix amt="40000"/>
            </a:blip>
            <a:srcRect/>
            <a:stretch>
              <a:fillRect l="-20737" t="-2407" r="-9007" b="-12963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8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353908" y="2409650"/>
            <a:ext cx="5447192" cy="2387600"/>
          </a:xfrm>
        </p:spPr>
        <p:txBody>
          <a:bodyPr anchor="ctr">
            <a:noAutofit/>
          </a:bodyPr>
          <a:lstStyle>
            <a:lvl1pPr algn="r">
              <a:lnSpc>
                <a:spcPct val="100000"/>
              </a:lnSpc>
              <a:defRPr sz="60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157163" y="5562601"/>
            <a:ext cx="8643822" cy="94779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r">
              <a:buNone/>
              <a:defRPr sz="2700" b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Insert Text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2450800" cy="90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07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6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7" y="-2"/>
            <a:ext cx="7639046" cy="746451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3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30623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2" grpId="0"/>
    </p:bldLst>
  </p:timing>
  <p:extLst mod="1">
    <p:ext uri="{DCECCB84-F9BA-43D5-87BE-67443E8EF086}">
      <p15:sldGuideLst xmlns:p15="http://schemas.microsoft.com/office/powerpoint/2012/main">
        <p15:guide id="2" pos="5" userDrawn="1">
          <p15:clr>
            <a:srgbClr val="FBAE40"/>
          </p15:clr>
        </p15:guide>
        <p15:guide id="3" pos="565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on-Animating TItle B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1503758" y="-1"/>
            <a:ext cx="7639046" cy="746450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759" y="23974"/>
            <a:ext cx="7639050" cy="698501"/>
          </a:xfrm>
        </p:spPr>
        <p:txBody>
          <a:bodyPr>
            <a:normAutofit/>
          </a:bodyPr>
          <a:lstStyle>
            <a:lvl1pPr>
              <a:defRPr sz="1800" b="1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398412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3" pos="565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 Beacons of Excellenc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 flipH="1" flipV="1">
            <a:off x="0" y="-1"/>
            <a:ext cx="9144000" cy="685799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rgbClr val="009BBD"/>
              </a:gs>
              <a:gs pos="100000">
                <a:srgbClr val="1B2A6B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</p:spTree>
    <p:extLst>
      <p:ext uri="{BB962C8B-B14F-4D97-AF65-F5344CB8AC3E}">
        <p14:creationId xmlns:p14="http://schemas.microsoft.com/office/powerpoint/2010/main" val="3104434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9" descr="Bar_header_Grey.jp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61" name="Rectangle 17"/>
          <p:cNvSpPr>
            <a:spLocks noGrp="1" noChangeArrowheads="1"/>
          </p:cNvSpPr>
          <p:nvPr>
            <p:ph type="ctrTitle"/>
          </p:nvPr>
        </p:nvSpPr>
        <p:spPr>
          <a:xfrm>
            <a:off x="381000" y="1219200"/>
            <a:ext cx="7772400" cy="2286000"/>
          </a:xfrm>
        </p:spPr>
        <p:txBody>
          <a:bodyPr/>
          <a:lstStyle>
            <a:lvl1pPr>
              <a:lnSpc>
                <a:spcPct val="85000"/>
              </a:lnSpc>
              <a:defRPr sz="5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162" name="Rectangle 18"/>
          <p:cNvSpPr>
            <a:spLocks noGrp="1" noChangeArrowheads="1"/>
          </p:cNvSpPr>
          <p:nvPr>
            <p:ph type="subTitle" idx="1"/>
          </p:nvPr>
        </p:nvSpPr>
        <p:spPr>
          <a:xfrm>
            <a:off x="381000" y="5334000"/>
            <a:ext cx="6400800" cy="609600"/>
          </a:xfrm>
          <a:ln>
            <a:solidFill>
              <a:srgbClr val="032553"/>
            </a:solidFill>
          </a:ln>
        </p:spPr>
        <p:txBody>
          <a:bodyPr/>
          <a:lstStyle>
            <a:lvl1pPr marL="0" indent="0">
              <a:buFontTx/>
              <a:buNone/>
              <a:defRPr sz="22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Rectangle 19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6" name="Rectangle 21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7B37A9-B182-4811-8694-AEDF48EB9E3F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7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1115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48B0509-936D-4888-8910-BE5EB4ECC9AE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65801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ABE6748-8D63-470C-8651-406C71D40A21}" type="slidenum">
              <a:rPr lang="en-US">
                <a:solidFill>
                  <a:srgbClr val="808080"/>
                </a:solidFill>
              </a:rPr>
              <a:pPr>
                <a:defRPr/>
              </a:pPr>
              <a:t>‹#›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Rectangle 19"/>
          <p:cNvSpPr>
            <a:spLocks noGrp="1" noChangeArrowheads="1"/>
          </p:cNvSpPr>
          <p:nvPr>
            <p:ph type="dt" sz="half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6th September 2013</a:t>
            </a:r>
            <a:endParaRPr lang="en-US">
              <a:solidFill>
                <a:srgbClr val="000000"/>
              </a:solidFill>
            </a:endParaRPr>
          </a:p>
        </p:txBody>
      </p:sp>
      <p:sp>
        <p:nvSpPr>
          <p:cNvPr id="4" name="Rectangle 23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smtClean="0">
                <a:solidFill>
                  <a:srgbClr val="000000"/>
                </a:solidFill>
              </a:rPr>
              <a:t>ILTP</a:t>
            </a:r>
            <a:endParaRPr 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46667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1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5.jpeg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6.jpeg"/><Relationship Id="rId5" Type="http://schemas.openxmlformats.org/officeDocument/2006/relationships/theme" Target="../theme/theme4.xml"/><Relationship Id="rId4" Type="http://schemas.openxmlformats.org/officeDocument/2006/relationships/slideLayout" Target="../slideLayouts/slideLayout17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theme" Target="../theme/theme5.xml"/><Relationship Id="rId5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 flipH="1" flipV="1">
            <a:off x="-2" y="0"/>
            <a:ext cx="9142810" cy="746449"/>
          </a:xfrm>
          <a:prstGeom prst="rect">
            <a:avLst/>
          </a:prstGeom>
          <a:gradFill flip="none" rotWithShape="1">
            <a:gsLst>
              <a:gs pos="50000">
                <a:srgbClr val="0E6394"/>
              </a:gs>
              <a:gs pos="17000">
                <a:schemeClr val="bg2"/>
              </a:gs>
              <a:gs pos="100000">
                <a:schemeClr val="accent2"/>
              </a:gs>
            </a:gsLst>
            <a:lin ang="135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/>
          </a:p>
        </p:txBody>
      </p:sp>
      <p:sp>
        <p:nvSpPr>
          <p:cNvPr id="7" name="Rectangle 6"/>
          <p:cNvSpPr/>
          <p:nvPr userDrawn="1"/>
        </p:nvSpPr>
        <p:spPr>
          <a:xfrm>
            <a:off x="1501503" y="1"/>
            <a:ext cx="7646069" cy="7464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1350" dirty="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504" y="23976"/>
            <a:ext cx="7642496" cy="6984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4E112F-1B58-4F80-8548-230F871317D2}" type="datetimeFigureOut">
              <a:rPr lang="en-GB" smtClean="0"/>
              <a:t>22/10/2019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72D6D5-F6C2-4C88-B07F-0F9DC0B2C389}" type="slidenum">
              <a:rPr lang="en-GB" smtClean="0"/>
              <a:t>‹#›</a:t>
            </a:fld>
            <a:endParaRPr lang="en-GB"/>
          </a:p>
        </p:txBody>
      </p:sp>
      <p:cxnSp>
        <p:nvCxnSpPr>
          <p:cNvPr id="8" name="Straight Connector 7"/>
          <p:cNvCxnSpPr>
            <a:cxnSpLocks/>
          </p:cNvCxnSpPr>
          <p:nvPr userDrawn="1"/>
        </p:nvCxnSpPr>
        <p:spPr>
          <a:xfrm>
            <a:off x="1497932" y="1"/>
            <a:ext cx="0" cy="896471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"/>
            <a:ext cx="1247775" cy="46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491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63" r:id="rId2"/>
    <p:sldLayoutId id="2147483662" r:id="rId3"/>
    <p:sldLayoutId id="2147483650" r:id="rId4"/>
    <p:sldLayoutId id="2147483658" r:id="rId5"/>
    <p:sldLayoutId id="2147483651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charset="0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37C9195-012B-4D37-BA54-E616AF43613C}" type="slidenum">
              <a:rPr lang="en-US">
                <a:solidFill>
                  <a:srgbClr val="808080"/>
                </a:solidFill>
                <a:ea typeface="ＭＳ Ｐゴシック" pitchFamily="34" charset="-128"/>
              </a:rPr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34" charset="-128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6th September 2013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 smtClean="0">
                <a:solidFill>
                  <a:srgbClr val="000000"/>
                </a:solidFill>
                <a:latin typeface="Times" pitchFamily="18" charset="0"/>
              </a:rPr>
              <a:t>ILTP</a:t>
            </a:r>
            <a:endParaRPr lang="en-US" sz="2400" baseline="-25000">
              <a:solidFill>
                <a:srgbClr val="000000"/>
              </a:solidFill>
              <a:latin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321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7" r:id="rId3"/>
    <p:sldLayoutId id="2147483668" r:id="rId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hangingPunct="0">
              <a:defRPr sz="800" baseline="0">
                <a:solidFill>
                  <a:schemeClr val="bg2"/>
                </a:solidFill>
                <a:latin typeface="Arial" panose="020B0604020202020204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927FAB3A-DE1F-418A-93CC-E91AFC97C9BE}" type="slidenum">
              <a:rPr lang="en-US" altLang="en-US" smtClean="0">
                <a:solidFill>
                  <a:srgbClr val="80808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 smtClean="0">
              <a:solidFill>
                <a:srgbClr val="80808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027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8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pic>
        <p:nvPicPr>
          <p:cNvPr id="1029" name="Picture 9" descr="Bar_header_Grey.jp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Rectangle 19"/>
          <p:cNvSpPr>
            <a:spLocks noGrp="1" noChangeArrowheads="1"/>
          </p:cNvSpPr>
          <p:nvPr>
            <p:ph type="dt" sz="half" idx="2"/>
          </p:nvPr>
        </p:nvSpPr>
        <p:spPr>
          <a:xfrm>
            <a:off x="152400" y="6248400"/>
            <a:ext cx="19050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July 9-12, 2012</a:t>
            </a:r>
          </a:p>
        </p:txBody>
      </p:sp>
      <p:sp>
        <p:nvSpPr>
          <p:cNvPr id="16" name="Rectangle 23"/>
          <p:cNvSpPr>
            <a:spLocks noGrp="1" noChangeArrowheads="1"/>
          </p:cNvSpPr>
          <p:nvPr>
            <p:ph type="ftr" sz="quarter" idx="3"/>
          </p:nvPr>
        </p:nvSpPr>
        <p:spPr>
          <a:xfrm>
            <a:off x="5867400" y="6248400"/>
            <a:ext cx="2514600" cy="457200"/>
          </a:xfrm>
          <a:prstGeom prst="rect">
            <a:avLst/>
          </a:prstGeom>
        </p:spPr>
        <p:txBody>
          <a:bodyPr/>
          <a:lstStyle>
            <a:lvl1pPr eaLnBrk="0" hangingPunct="0">
              <a:defRPr>
                <a:ea typeface="ＭＳ Ｐゴシック" pitchFamily="18" charset="-128"/>
                <a:cs typeface="+mn-cs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baseline="-25000">
                <a:solidFill>
                  <a:srgbClr val="000000"/>
                </a:solidFill>
                <a:latin typeface="Times" panose="02020603050405020304" pitchFamily="18" charset="0"/>
              </a:rPr>
              <a:t>FPCM11</a:t>
            </a:r>
          </a:p>
        </p:txBody>
      </p:sp>
    </p:spTree>
    <p:extLst>
      <p:ext uri="{BB962C8B-B14F-4D97-AF65-F5344CB8AC3E}">
        <p14:creationId xmlns:p14="http://schemas.microsoft.com/office/powerpoint/2010/main" val="2634193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0777953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  <p:sldLayoutId id="2147483675" r:id="rId2"/>
    <p:sldLayoutId id="2147483676" r:id="rId3"/>
    <p:sldLayoutId id="2147483677" r:id="rId4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248400"/>
            <a:ext cx="1905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 baseline="0">
                <a:solidFill>
                  <a:srgbClr val="999999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dirty="0" smtClean="0">
                <a:ea typeface="ＭＳ Ｐゴシック" pitchFamily="18" charset="-128"/>
              </a:rPr>
              <a:t>20 March 2012</a:t>
            </a:r>
            <a:endParaRPr lang="en-US" sz="900" dirty="0">
              <a:ea typeface="ＭＳ Ｐゴシック" pitchFamily="18" charset="-128"/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867400" y="6248400"/>
            <a:ext cx="2514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b="1" dirty="0" smtClean="0">
                <a:solidFill>
                  <a:srgbClr val="808080"/>
                </a:solidFill>
                <a:ea typeface="ＭＳ Ｐゴシック" pitchFamily="18" charset="-128"/>
              </a:rPr>
              <a:t>GKN Aerospace Engineering Services - Cowes</a:t>
            </a:r>
            <a:endParaRPr lang="en-GB" dirty="0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534400" y="6248400"/>
            <a:ext cx="381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800" baseline="0">
                <a:solidFill>
                  <a:schemeClr val="bg2"/>
                </a:solidFill>
                <a:latin typeface="Arial" charset="0"/>
              </a:defRPr>
            </a:lvl1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fld id="{F9FF451A-B70C-43F8-AA55-92F43CA195F1}" type="slidenum">
              <a:rPr lang="en-US">
                <a:solidFill>
                  <a:srgbClr val="808080"/>
                </a:solidFill>
                <a:ea typeface="ＭＳ Ｐゴシック" pitchFamily="18" charset="-128"/>
              </a:rPr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>
              <a:solidFill>
                <a:srgbClr val="808080"/>
              </a:solidFill>
              <a:ea typeface="ＭＳ Ｐゴシック" pitchFamily="18" charset="-128"/>
            </a:endParaRPr>
          </a:p>
        </p:txBody>
      </p:sp>
      <p:sp>
        <p:nvSpPr>
          <p:cNvPr id="1072" name="Rectangle 48"/>
          <p:cNvSpPr>
            <a:spLocks noChangeArrowheads="1"/>
          </p:cNvSpPr>
          <p:nvPr/>
        </p:nvSpPr>
        <p:spPr bwMode="auto">
          <a:xfrm>
            <a:off x="255588" y="1066800"/>
            <a:ext cx="8610600" cy="5029200"/>
          </a:xfrm>
          <a:prstGeom prst="rect">
            <a:avLst/>
          </a:prstGeom>
          <a:solidFill>
            <a:srgbClr val="F2F2F2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sz="2400">
              <a:solidFill>
                <a:srgbClr val="E9E9E8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2" name="Rectangle 52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1219200"/>
            <a:ext cx="77724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031" name="Rectangle 53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2362200"/>
            <a:ext cx="7772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pic>
        <p:nvPicPr>
          <p:cNvPr id="1032" name="Picture 9" descr="Bar_header_Grey.jpg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50825" y="0"/>
            <a:ext cx="8605838" cy="1004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929205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0" r:id="rId1"/>
    <p:sldLayoutId id="2147483681" r:id="rId2"/>
    <p:sldLayoutId id="2147483682" r:id="rId3"/>
    <p:sldLayoutId id="2147483683" r:id="rId4"/>
    <p:sldLayoutId id="2147483684" r:id="rId5"/>
  </p:sldLayoutIdLst>
  <p:timing>
    <p:tnLst>
      <p:par>
        <p:cTn id="1" dur="indefinite" restart="never" nodeType="tmRoot"/>
      </p:par>
    </p:tnLst>
  </p:timing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+mj-lt"/>
          <a:ea typeface="ＭＳ Ｐゴシック" pitchFamily="-28" charset="-128"/>
          <a:cs typeface="ＭＳ Ｐゴシック" pitchFamily="-28" charset="-128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  <a:ea typeface="ＭＳ Ｐゴシック" pitchFamily="-28" charset="-128"/>
          <a:cs typeface="ＭＳ Ｐゴシック" pitchFamily="-28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003366"/>
          </a:solidFill>
          <a:latin typeface="Arial" pitchFamily="-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3366"/>
        </a:buClr>
        <a:buChar char="•"/>
        <a:defRPr sz="2600">
          <a:solidFill>
            <a:srgbClr val="4D3A31"/>
          </a:solidFill>
          <a:latin typeface="+mn-lt"/>
          <a:ea typeface="ＭＳ Ｐゴシック" pitchFamily="-28" charset="-128"/>
          <a:cs typeface="ＭＳ Ｐゴシック" pitchFamily="-28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4D3A31"/>
          </a:solidFill>
          <a:latin typeface="+mn-lt"/>
          <a:ea typeface="ＭＳ Ｐゴシック" pitchFamily="-8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4D3A31"/>
          </a:solidFill>
          <a:latin typeface="+mn-lt"/>
          <a:ea typeface="ＭＳ Ｐゴシック" pitchFamily="-8" charset="-128"/>
        </a:defRPr>
      </a:lvl3pPr>
      <a:lvl4pPr marL="15621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rgbClr val="4D3A31"/>
          </a:solidFill>
          <a:latin typeface="+mn-lt"/>
          <a:ea typeface="ＭＳ Ｐゴシック" pitchFamily="-8" charset="-128"/>
        </a:defRPr>
      </a:lvl4pPr>
      <a:lvl5pPr marL="19812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5pPr>
      <a:lvl6pPr marL="2438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6pPr>
      <a:lvl7pPr marL="2895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7pPr>
      <a:lvl8pPr marL="3352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8pPr>
      <a:lvl9pPr marL="3810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4D3A31"/>
          </a:solidFill>
          <a:latin typeface="+mn-lt"/>
          <a:ea typeface="ＭＳ Ｐゴシック" pitchFamily="-8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8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ouisepb/TexGenScriptingGuide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ICMAC2018-Workshop" TargetMode="External"/><Relationship Id="rId4" Type="http://schemas.openxmlformats.org/officeDocument/2006/relationships/hyperlink" Target="https://github.com/louisepb/TexGen" TargetMode="Externa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jpe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9.png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50.png"/><Relationship Id="rId9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13" Type="http://schemas.openxmlformats.org/officeDocument/2006/relationships/image" Target="../media/image57.wmf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54.wmf"/><Relationship Id="rId12" Type="http://schemas.openxmlformats.org/officeDocument/2006/relationships/oleObject" Target="../embeddings/oleObject7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56.wmf"/><Relationship Id="rId5" Type="http://schemas.openxmlformats.org/officeDocument/2006/relationships/image" Target="../media/image53.wmf"/><Relationship Id="rId15" Type="http://schemas.openxmlformats.org/officeDocument/2006/relationships/image" Target="../media/image5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55.wmf"/><Relationship Id="rId14" Type="http://schemas.openxmlformats.org/officeDocument/2006/relationships/oleObject" Target="../embeddings/oleObject8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63.wmf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10.bin"/><Relationship Id="rId5" Type="http://schemas.openxmlformats.org/officeDocument/2006/relationships/image" Target="../media/image62.wmf"/><Relationship Id="rId4" Type="http://schemas.openxmlformats.org/officeDocument/2006/relationships/oleObject" Target="../embeddings/oleObject9.bin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7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70.jpeg"/><Relationship Id="rId4" Type="http://schemas.openxmlformats.org/officeDocument/2006/relationships/image" Target="../media/image6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7" Type="http://schemas.openxmlformats.org/officeDocument/2006/relationships/image" Target="../media/image80.emf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9.emf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jpg"/><Relationship Id="rId2" Type="http://schemas.openxmlformats.org/officeDocument/2006/relationships/image" Target="../media/image7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5" Type="http://schemas.openxmlformats.org/officeDocument/2006/relationships/image" Target="../media/image20.jp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0.png"/><Relationship Id="rId3" Type="http://schemas.openxmlformats.org/officeDocument/2006/relationships/image" Target="../media/image90.png"/><Relationship Id="rId7" Type="http://schemas.openxmlformats.org/officeDocument/2006/relationships/image" Target="../media/image3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30.png"/><Relationship Id="rId9" Type="http://schemas.openxmlformats.org/officeDocument/2006/relationships/image" Target="../media/image36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0.png"/><Relationship Id="rId3" Type="http://schemas.openxmlformats.org/officeDocument/2006/relationships/image" Target="../media/image9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11" Type="http://schemas.openxmlformats.org/officeDocument/2006/relationships/image" Target="../media/image260.png"/><Relationship Id="rId10" Type="http://schemas.openxmlformats.org/officeDocument/2006/relationships/chart" Target="../charts/chart1.xml"/><Relationship Id="rId4" Type="http://schemas.openxmlformats.org/officeDocument/2006/relationships/image" Target="../media/image92.JPG"/><Relationship Id="rId9" Type="http://schemas.openxmlformats.org/officeDocument/2006/relationships/image" Target="../media/image39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chart" Target="../charts/chart2.xml"/><Relationship Id="rId4" Type="http://schemas.openxmlformats.org/officeDocument/2006/relationships/image" Target="../media/image94.png"/></Relationships>
</file>

<file path=ppt/slides/_rels/slide3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13" Type="http://schemas.openxmlformats.org/officeDocument/2006/relationships/image" Target="../media/image104.png"/><Relationship Id="rId3" Type="http://schemas.microsoft.com/office/2007/relationships/hdphoto" Target="../media/hdphoto2.wdp"/><Relationship Id="rId7" Type="http://schemas.openxmlformats.org/officeDocument/2006/relationships/image" Target="../media/image101.png"/><Relationship Id="rId12" Type="http://schemas.microsoft.com/office/2007/relationships/hdphoto" Target="../media/hdphoto6.wdp"/><Relationship Id="rId2" Type="http://schemas.openxmlformats.org/officeDocument/2006/relationships/image" Target="../media/image98.png"/><Relationship Id="rId16" Type="http://schemas.openxmlformats.org/officeDocument/2006/relationships/image" Target="../media/image361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00.png"/><Relationship Id="rId11" Type="http://schemas.openxmlformats.org/officeDocument/2006/relationships/image" Target="../media/image103.png"/><Relationship Id="rId5" Type="http://schemas.microsoft.com/office/2007/relationships/hdphoto" Target="../media/hdphoto3.wdp"/><Relationship Id="rId15" Type="http://schemas.openxmlformats.org/officeDocument/2006/relationships/image" Target="../media/image105.png"/><Relationship Id="rId10" Type="http://schemas.microsoft.com/office/2007/relationships/hdphoto" Target="../media/hdphoto5.wdp"/><Relationship Id="rId4" Type="http://schemas.openxmlformats.org/officeDocument/2006/relationships/image" Target="../media/image99.png"/><Relationship Id="rId9" Type="http://schemas.openxmlformats.org/officeDocument/2006/relationships/image" Target="../media/image102.png"/><Relationship Id="rId14" Type="http://schemas.microsoft.com/office/2007/relationships/hdphoto" Target="../media/hdphoto7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hyperlink" Target="http://www.texgen.sourceforge.net/" TargetMode="Externa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emf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5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9.png"/><Relationship Id="rId5" Type="http://schemas.openxmlformats.org/officeDocument/2006/relationships/image" Target="../media/image128.png"/><Relationship Id="rId4" Type="http://schemas.openxmlformats.org/officeDocument/2006/relationships/image" Target="../media/image12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image" Target="../media/image116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Compiling_from_Source" TargetMode="External"/><Relationship Id="rId2" Type="http://schemas.openxmlformats.org/officeDocument/2006/relationships/hyperlink" Target="https://github.com/louisepb/TexGen" TargetMode="External"/><Relationship Id="rId1" Type="http://schemas.openxmlformats.org/officeDocument/2006/relationships/slideLayout" Target="../slideLayouts/slideLayout5.xml"/><Relationship Id="rId5" Type="http://schemas.openxmlformats.org/officeDocument/2006/relationships/hyperlink" Target="https://github.com/louisepb/TexGenScripts" TargetMode="External"/><Relationship Id="rId4" Type="http://schemas.openxmlformats.org/officeDocument/2006/relationships/hyperlink" Target="https://github.com/louisepb/TexGen/issues" TargetMode="Externa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jpe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index.php/Extraction_of_Material_Properties_using_Voxel_Meshing_and_Abaqus" TargetMode="External"/><Relationship Id="rId2" Type="http://schemas.openxmlformats.org/officeDocument/2006/relationships/image" Target="../media/image138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16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6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jpeg"/><Relationship Id="rId1" Type="http://schemas.openxmlformats.org/officeDocument/2006/relationships/slideLayout" Target="../slideLayouts/slideLayout16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6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://texgen.sourceforge.net/phpBB3/index.php" TargetMode="Externa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slideLayout" Target="../slideLayouts/slideLayout16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49.wmf"/><Relationship Id="rId4" Type="http://schemas.openxmlformats.org/officeDocument/2006/relationships/oleObject" Target="../embeddings/oleObject11.bin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jpe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3.png"/><Relationship Id="rId5" Type="http://schemas.openxmlformats.org/officeDocument/2006/relationships/image" Target="../media/image162.png"/><Relationship Id="rId4" Type="http://schemas.openxmlformats.org/officeDocument/2006/relationships/image" Target="../media/image161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hyperlink" Target="http://texgen.sourceforge.net/api/" TargetMode="External"/><Relationship Id="rId2" Type="http://schemas.openxmlformats.org/officeDocument/2006/relationships/hyperlink" Target="http://texgen.sourceforge.net/index.php/User_Guide" TargetMode="External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github.com/louisepb/TexGenScriptingGuide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pn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20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1514300"/>
            <a:ext cx="4019550" cy="1905175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Workshop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562370" y="3621378"/>
            <a:ext cx="4019405" cy="1455447"/>
          </a:xfrm>
        </p:spPr>
        <p:txBody>
          <a:bodyPr>
            <a:normAutofit fontScale="92500" lnSpcReduction="10000"/>
          </a:bodyPr>
          <a:lstStyle/>
          <a:p>
            <a:r>
              <a:rPr lang="en-GB" dirty="0" smtClean="0"/>
              <a:t>Dr Louise Brown</a:t>
            </a:r>
          </a:p>
          <a:p>
            <a:endParaRPr lang="en-GB" dirty="0" smtClean="0"/>
          </a:p>
          <a:p>
            <a:r>
              <a:rPr lang="en-GB" dirty="0"/>
              <a:t>https://</a:t>
            </a:r>
            <a:r>
              <a:rPr lang="en-GB" dirty="0" smtClean="0"/>
              <a:t>github.com/louisepb/PurdueWorkshop2019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465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Use Cases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42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Python Implementation</a:t>
            </a:r>
            <a:endParaRPr lang="en-GB" dirty="0"/>
          </a:p>
        </p:txBody>
      </p:sp>
      <p:pic>
        <p:nvPicPr>
          <p:cNvPr id="5" name="Picture 4" descr="SolidCrossSection1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04775" y="4567833"/>
            <a:ext cx="3847735" cy="1692000"/>
          </a:xfrm>
          <a:prstGeom prst="rect">
            <a:avLst/>
          </a:prstGeom>
        </p:spPr>
      </p:pic>
      <p:pic>
        <p:nvPicPr>
          <p:cNvPr id="6" name="Picture 5" descr="SolidCrossSection2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81237" y="4567833"/>
            <a:ext cx="3957988" cy="1692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04775" y="1563201"/>
            <a:ext cx="8134450" cy="255454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CYarnSectionInterpNode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(1.0,0.5,0.1)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(1.0,0.5,0.4,0.25)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Hybrid Section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YarnSections.AddSection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 )</a:t>
            </a:r>
          </a:p>
          <a:p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YarnSections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04775" y="110153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926446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Resources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933449" y="1304925"/>
            <a:ext cx="770572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User Guide: </a:t>
            </a:r>
            <a:r>
              <a:rPr lang="en-GB" sz="2400" dirty="0" smtClean="0">
                <a:latin typeface="+mj-lt"/>
                <a:hlinkClick r:id="rId2"/>
              </a:rPr>
              <a:t>http://texgen.sourceforge.net/index.php/User_Guide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Scripting Guide:</a:t>
            </a:r>
          </a:p>
          <a:p>
            <a:r>
              <a:rPr lang="en-GB" sz="2400" dirty="0">
                <a:latin typeface="+mj-lt"/>
                <a:hlinkClick r:id="rId3"/>
              </a:rPr>
              <a:t>https://</a:t>
            </a:r>
            <a:r>
              <a:rPr lang="en-GB" sz="2400" dirty="0" smtClean="0">
                <a:latin typeface="+mj-lt"/>
                <a:hlinkClick r:id="rId3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source code:</a:t>
            </a:r>
          </a:p>
          <a:p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Workshop materials:</a:t>
            </a:r>
          </a:p>
          <a:p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github.com/louisepb/ICMAC2018-Workshop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643070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altLang="en-US" sz="3200" b="1" dirty="0" smtClean="0">
                <a:ea typeface="ＭＳ Ｐゴシック" panose="020B0600070205080204" pitchFamily="34" charset="-128"/>
              </a:rPr>
              <a:t>Advanced Geometry Modelling of 3D Woven Reinforcements in Polymer Composites: Processing and Performance Analysis</a:t>
            </a: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b="1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b="1" dirty="0" smtClean="0">
                <a:ea typeface="ＭＳ Ｐゴシック" panose="020B0600070205080204" pitchFamily="34" charset="-128"/>
              </a:rPr>
            </a:br>
            <a:r>
              <a:rPr lang="en-US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3200" dirty="0" smtClean="0">
                <a:ea typeface="ＭＳ Ｐゴシック" panose="020B0600070205080204" pitchFamily="34" charset="-128"/>
              </a:rPr>
            </a:br>
            <a:r>
              <a:rPr lang="en-GB" altLang="en-US" sz="3200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3200" dirty="0" smtClean="0">
                <a:ea typeface="ＭＳ Ｐゴシック" panose="020B0600070205080204" pitchFamily="34" charset="-128"/>
              </a:rPr>
            </a:br>
            <a:endParaRPr lang="en-US" altLang="en-US" sz="32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3" y="3540125"/>
            <a:ext cx="7643812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altLang="en-US" sz="1800" dirty="0" smtClean="0">
                <a:ea typeface="ＭＳ Ｐゴシック" panose="020B0600070205080204" pitchFamily="34" charset="-128"/>
              </a:rPr>
              <a:t>X. Zeng, L.P. Brown, </a:t>
            </a:r>
            <a:r>
              <a:rPr lang="en-GB" altLang="en-US" sz="1800" u="sng" dirty="0" smtClean="0">
                <a:ea typeface="ＭＳ Ｐゴシック" panose="020B0600070205080204" pitchFamily="34" charset="-128"/>
              </a:rPr>
              <a:t>A. Endruweit</a:t>
            </a:r>
            <a:r>
              <a:rPr lang="en-GB" altLang="en-US" sz="1800" dirty="0" smtClean="0">
                <a:ea typeface="ＭＳ Ｐゴシック" panose="020B0600070205080204" pitchFamily="34" charset="-128"/>
              </a:rPr>
              <a:t>, A.C. Long </a:t>
            </a:r>
            <a:r>
              <a:rPr lang="en-US" altLang="en-US" sz="1800" dirty="0" smtClean="0">
                <a:ea typeface="ＭＳ Ｐゴシック" panose="020B0600070205080204" pitchFamily="34" charset="-128"/>
              </a:rPr>
              <a:t/>
            </a:r>
            <a:br>
              <a:rPr lang="en-US" altLang="en-US" sz="1800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ea typeface="ＭＳ Ｐゴシック" panose="020B0600070205080204" pitchFamily="34" charset="-128"/>
            </a:endParaRPr>
          </a:p>
          <a:p>
            <a:pPr eaLnBrk="1" hangingPunct="1"/>
            <a:r>
              <a:rPr lang="en-GB" altLang="en-US" sz="1800" b="1" dirty="0" smtClean="0">
                <a:ea typeface="ＭＳ Ｐゴシック" panose="020B0600070205080204" pitchFamily="34" charset="-128"/>
              </a:rPr>
              <a:t/>
            </a:r>
            <a:br>
              <a:rPr lang="en-GB" altLang="en-US" sz="1800" b="1" dirty="0" smtClean="0">
                <a:ea typeface="ＭＳ Ｐゴシック" panose="020B0600070205080204" pitchFamily="34" charset="-128"/>
              </a:rPr>
            </a:br>
            <a:endParaRPr lang="en-US" altLang="en-US" sz="1800" dirty="0" smtClean="0">
              <a:solidFill>
                <a:srgbClr val="6D0012"/>
              </a:solidFill>
              <a:ea typeface="ＭＳ Ｐゴシック" panose="020B0600070205080204" pitchFamily="34" charset="-128"/>
            </a:endParaRPr>
          </a:p>
        </p:txBody>
      </p:sp>
      <p:sp>
        <p:nvSpPr>
          <p:cNvPr id="3076" name="Rectangle 21"/>
          <p:cNvSpPr>
            <a:spLocks noGrp="1" noChangeArrowheads="1"/>
          </p:cNvSpPr>
          <p:nvPr>
            <p:ph type="sldNum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0140A526-2862-4ABC-B6F5-2B0B173E3CD4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0063" y="5861387"/>
            <a:ext cx="75723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X Zeng, L P Brown, A Endruweit, A C Long. “Advanced geometry modeling for 3D woven fabrics in composites processing and performance analysis”, Proc. 4</a:t>
            </a:r>
            <a:r>
              <a:rPr lang="en-US" sz="1400" baseline="30000" dirty="0"/>
              <a:t>th</a:t>
            </a:r>
            <a:r>
              <a:rPr lang="en-US" sz="1400" dirty="0"/>
              <a:t> World Conf. on 3D Fabrics &amp; their Applications, Aachen, Germany, Sept 2012.</a:t>
            </a:r>
            <a:endParaRPr lang="en-GB" sz="1400" dirty="0"/>
          </a:p>
          <a:p>
            <a:endParaRPr lang="en-GB" sz="1800" baseline="0" dirty="0" smtClean="0">
              <a:latin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63816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28B1789-99E2-45C4-834F-F85FA618E58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1" name="Rectangle 2"/>
          <p:cNvSpPr txBox="1">
            <a:spLocks noChangeArrowheads="1"/>
          </p:cNvSpPr>
          <p:nvPr/>
        </p:nvSpPr>
        <p:spPr bwMode="auto">
          <a:xfrm>
            <a:off x="381000" y="188913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Geometrical </a:t>
            </a:r>
            <a:r>
              <a:rPr lang="en-GB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</a:p>
        </p:txBody>
      </p:sp>
      <p:pic>
        <p:nvPicPr>
          <p:cNvPr id="8" name="Picture 4" descr="Mesh_20MicronScan_3D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55" t="21524" r="14513" b="8162"/>
          <a:stretch>
            <a:fillRect/>
          </a:stretch>
        </p:blipFill>
        <p:spPr bwMode="auto">
          <a:xfrm>
            <a:off x="5724525" y="1627188"/>
            <a:ext cx="315436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16"/>
          <p:cNvSpPr txBox="1">
            <a:spLocks noChangeArrowheads="1"/>
          </p:cNvSpPr>
          <p:nvPr/>
        </p:nvSpPr>
        <p:spPr bwMode="auto">
          <a:xfrm>
            <a:off x="5521325" y="1044575"/>
            <a:ext cx="3659188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acquisition of detailed geometry data (</a:t>
            </a:r>
            <a:r>
              <a:rPr lang="en-GB" sz="1600" i="1" kern="0" dirty="0" smtClean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Arial" panose="020B0604020202020204" pitchFamily="34" charset="0"/>
              </a:rPr>
              <a:t>m</a:t>
            </a: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-CT scanning)</a:t>
            </a:r>
          </a:p>
        </p:txBody>
      </p:sp>
      <p:sp>
        <p:nvSpPr>
          <p:cNvPr id="11" name="Rectangle 10"/>
          <p:cNvSpPr>
            <a:spLocks noChangeArrowheads="1"/>
          </p:cNvSpPr>
          <p:nvPr/>
        </p:nvSpPr>
        <p:spPr bwMode="auto">
          <a:xfrm>
            <a:off x="5989638" y="4059238"/>
            <a:ext cx="2624137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geometrical model in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</a:t>
            </a:r>
          </a:p>
        </p:txBody>
      </p:sp>
      <p:sp>
        <p:nvSpPr>
          <p:cNvPr id="12" name="TextBox 8"/>
          <p:cNvSpPr txBox="1">
            <a:spLocks noChangeArrowheads="1"/>
          </p:cNvSpPr>
          <p:nvPr/>
        </p:nvSpPr>
        <p:spPr bwMode="auto">
          <a:xfrm>
            <a:off x="395288" y="1285875"/>
            <a:ext cx="2943225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Example: </a:t>
            </a:r>
          </a:p>
          <a:p>
            <a:pPr algn="just" eaLnBrk="1" hangingPunct="1">
              <a:defRPr/>
            </a:pPr>
            <a:r>
              <a:rPr lang="en-GB" sz="16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orthogonal carbon fibre weave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/>
        </p:nvGraphicFramePr>
        <p:xfrm>
          <a:off x="468313" y="2060575"/>
          <a:ext cx="4537075" cy="2805110"/>
        </p:xfrm>
        <a:graphic>
          <a:graphicData uri="http://schemas.openxmlformats.org/drawingml/2006/table">
            <a:tbl>
              <a:tblPr firstRow="1" firstCol="1" bandRow="1"/>
              <a:tblGrid>
                <a:gridCol w="2880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3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Fabric style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Orthogonal weave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Areal density (kg/m</a:t>
                      </a:r>
                      <a:r>
                        <a:rPr lang="en-GB" sz="1600" baseline="300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2</a:t>
                      </a: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4.775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warp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12K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Warp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Number of weft layers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6K × 2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Weft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800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1K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0511"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Binder yarn linear density (g/km)</a:t>
                      </a:r>
                      <a:endParaRPr lang="en-GB" sz="160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600" dirty="0">
                          <a:effectLst/>
                          <a:latin typeface="Times New Roman"/>
                          <a:ea typeface="Calibri"/>
                          <a:cs typeface="Times New Roman"/>
                        </a:rPr>
                        <a:t>67</a:t>
                      </a:r>
                      <a:endParaRPr lang="en-GB" sz="16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9" marR="68589" marT="0" marB="0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084263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55733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2020888"/>
            <a:ext cx="5654675" cy="4000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25" y="2492375"/>
            <a:ext cx="5699125" cy="432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450" y="4643438"/>
            <a:ext cx="2970213" cy="220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37487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54"/>
          <a:stretch>
            <a:fillRect/>
          </a:stretch>
        </p:blipFill>
        <p:spPr bwMode="auto">
          <a:xfrm>
            <a:off x="5170488" y="2693988"/>
            <a:ext cx="3938587" cy="2414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7" name="Slide Number Placeholder 3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D9817D84-A111-475A-A897-AB7892FC8600}" type="slidenum">
              <a:rPr lang="en-GB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13</a:t>
            </a:fld>
            <a:endParaRPr lang="en-GB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148" name="Rectangle 4"/>
          <p:cNvSpPr>
            <a:spLocks noChangeArrowheads="1"/>
          </p:cNvSpPr>
          <p:nvPr/>
        </p:nvSpPr>
        <p:spPr bwMode="auto">
          <a:xfrm>
            <a:off x="0" y="-169863"/>
            <a:ext cx="184150" cy="3397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6149" name="Picture 46" descr="Description: 3Tex unit cell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C0C0C0"/>
              </a:clrFrom>
              <a:clrTo>
                <a:srgbClr val="C0C0C0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93" r="-230" b="4663"/>
          <a:stretch>
            <a:fillRect/>
          </a:stretch>
        </p:blipFill>
        <p:spPr bwMode="auto">
          <a:xfrm>
            <a:off x="985838" y="2382838"/>
            <a:ext cx="2724150" cy="2995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8" name="Rectangle 37"/>
          <p:cNvSpPr>
            <a:spLocks noChangeArrowheads="1"/>
          </p:cNvSpPr>
          <p:nvPr/>
        </p:nvSpPr>
        <p:spPr bwMode="auto">
          <a:xfrm>
            <a:off x="1038225" y="1938338"/>
            <a:ext cx="262413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TexGen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 unit cell model</a:t>
            </a:r>
          </a:p>
        </p:txBody>
      </p:sp>
      <p:sp>
        <p:nvSpPr>
          <p:cNvPr id="39" name="Rectangle 38"/>
          <p:cNvSpPr>
            <a:spLocks noChangeArrowheads="1"/>
          </p:cNvSpPr>
          <p:nvPr/>
        </p:nvSpPr>
        <p:spPr bwMode="auto">
          <a:xfrm>
            <a:off x="5005388" y="1938338"/>
            <a:ext cx="4175125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CFD simulation of steady-state Stokes flow</a:t>
            </a:r>
          </a:p>
        </p:txBody>
      </p:sp>
      <p:sp>
        <p:nvSpPr>
          <p:cNvPr id="4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3200" ker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Fabric permeability</a:t>
            </a:r>
          </a:p>
        </p:txBody>
      </p:sp>
      <p:sp>
        <p:nvSpPr>
          <p:cNvPr id="21" name="Rectangle 20"/>
          <p:cNvSpPr/>
          <p:nvPr/>
        </p:nvSpPr>
        <p:spPr>
          <a:xfrm>
            <a:off x="395288" y="5797550"/>
            <a:ext cx="7272337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Determine in-plane and through-thickness </a:t>
            </a:r>
            <a:r>
              <a:rPr lang="en-GB" sz="1600" kern="0" dirty="0" err="1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permeabilities</a:t>
            </a: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charset="0"/>
              </a:rPr>
              <a:t> from prescribed pressure gradients and calculated average flow velocities </a:t>
            </a:r>
          </a:p>
        </p:txBody>
      </p:sp>
      <p:sp>
        <p:nvSpPr>
          <p:cNvPr id="2" name="Rectangle 1"/>
          <p:cNvSpPr/>
          <p:nvPr/>
        </p:nvSpPr>
        <p:spPr>
          <a:xfrm>
            <a:off x="381000" y="1187450"/>
            <a:ext cx="8439150" cy="5857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Impregnating resin flow in composites processing is described by homogenisation of local flow through pore spaces in the textile unit cell </a:t>
            </a:r>
          </a:p>
        </p:txBody>
      </p:sp>
      <p:sp>
        <p:nvSpPr>
          <p:cNvPr id="3" name="Rectangle 2"/>
          <p:cNvSpPr/>
          <p:nvPr/>
        </p:nvSpPr>
        <p:spPr>
          <a:xfrm>
            <a:off x="3578225" y="3136900"/>
            <a:ext cx="1857375" cy="58420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kern="0" dirty="0">
                <a:solidFill>
                  <a:sysClr val="windowText" lastClr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generation of voxel mesh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4" name="Right Arrow 3"/>
          <p:cNvSpPr>
            <a:spLocks noChangeArrowheads="1"/>
          </p:cNvSpPr>
          <p:nvPr/>
        </p:nvSpPr>
        <p:spPr bwMode="auto">
          <a:xfrm>
            <a:off x="4043363" y="3721100"/>
            <a:ext cx="1008062" cy="360363"/>
          </a:xfrm>
          <a:prstGeom prst="rightArrow">
            <a:avLst>
              <a:gd name="adj1" fmla="val 50000"/>
              <a:gd name="adj2" fmla="val 49951"/>
            </a:avLst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170488" y="2636838"/>
            <a:ext cx="3973512" cy="25114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37" name="Picture 3" descr="Description: capture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25" t="4521" r="4060" b="6662"/>
          <a:stretch>
            <a:fillRect/>
          </a:stretch>
        </p:blipFill>
        <p:spPr bwMode="auto">
          <a:xfrm>
            <a:off x="5435600" y="2205038"/>
            <a:ext cx="2933700" cy="3275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0" name="TextBox 39"/>
          <p:cNvSpPr txBox="1">
            <a:spLocks noChangeArrowheads="1"/>
          </p:cNvSpPr>
          <p:nvPr/>
        </p:nvSpPr>
        <p:spPr bwMode="auto">
          <a:xfrm>
            <a:off x="7451725" y="4916488"/>
            <a:ext cx="1865313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 eaLnBrk="1" hangingPunct="1">
              <a:defRPr/>
            </a:pPr>
            <a:r>
              <a:rPr lang="en-GB" sz="1200" kern="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(streamlines for flow along warp direction)</a:t>
            </a:r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7761288" y="2205038"/>
            <a:ext cx="13477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(Ansys CFX)</a:t>
            </a:r>
          </a:p>
        </p:txBody>
      </p:sp>
    </p:spTree>
    <p:extLst>
      <p:ext uri="{BB962C8B-B14F-4D97-AF65-F5344CB8AC3E}">
        <p14:creationId xmlns:p14="http://schemas.microsoft.com/office/powerpoint/2010/main" val="6645925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21" grpId="0"/>
      <p:bldP spid="3" grpId="0"/>
      <p:bldP spid="4" grpId="0" animBg="1"/>
      <p:bldP spid="5" grpId="0" animBg="1"/>
      <p:bldP spid="40" grpId="0"/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Geometry refinement</a:t>
            </a:r>
          </a:p>
        </p:txBody>
      </p:sp>
      <p:pic>
        <p:nvPicPr>
          <p:cNvPr id="26" name="Picture 2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2568" y="1416418"/>
            <a:ext cx="4159634" cy="2774391"/>
          </a:xfrm>
          <a:prstGeom prst="rect">
            <a:avLst/>
          </a:prstGeom>
          <a:noFill/>
        </p:spPr>
      </p:pic>
      <p:sp>
        <p:nvSpPr>
          <p:cNvPr id="27" name="TextBox 26"/>
          <p:cNvSpPr txBox="1"/>
          <p:nvPr/>
        </p:nvSpPr>
        <p:spPr>
          <a:xfrm>
            <a:off x="1146284" y="1052127"/>
            <a:ext cx="3216166" cy="369332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Experimental permeability data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1146284" y="1421459"/>
            <a:ext cx="3216166" cy="646331"/>
          </a:xfrm>
          <a:prstGeom prst="rect">
            <a:avLst/>
          </a:prstGeom>
          <a:solidFill>
            <a:schemeClr val="accent4">
              <a:lumMod val="75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Simulation with straight yarns, constant elliptical cross-section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1146284" y="2080147"/>
            <a:ext cx="3216166" cy="923330"/>
          </a:xfrm>
          <a:prstGeom prst="rect">
            <a:avLst/>
          </a:prstGeom>
          <a:solidFill>
            <a:srgbClr val="FFFFCC">
              <a:alpha val="58000"/>
            </a:srgb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Varying binder cross-section, weft and warp yarns straight, constant cross-section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1146284" y="3015834"/>
            <a:ext cx="3216166" cy="646331"/>
          </a:xfrm>
          <a:prstGeom prst="rect">
            <a:avLst/>
          </a:prstGeom>
          <a:solidFill>
            <a:schemeClr val="bg2">
              <a:lumMod val="20000"/>
              <a:lumOff val="80000"/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Deformation of weft yarns on fabric surface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146284" y="3674522"/>
            <a:ext cx="3216166" cy="923330"/>
          </a:xfrm>
          <a:prstGeom prst="rect">
            <a:avLst/>
          </a:prstGeom>
          <a:solidFill>
            <a:schemeClr val="bg2">
              <a:alpha val="58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Yarn cross-sections ‘more rectangular’ in warp direction than in weft direction</a:t>
            </a:r>
          </a:p>
        </p:txBody>
      </p:sp>
      <p:sp>
        <p:nvSpPr>
          <p:cNvPr id="39" name="Down Arrow 38"/>
          <p:cNvSpPr/>
          <p:nvPr/>
        </p:nvSpPr>
        <p:spPr>
          <a:xfrm>
            <a:off x="896670" y="1744624"/>
            <a:ext cx="204866" cy="2229039"/>
          </a:xfrm>
          <a:prstGeom prst="down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418534" y="1500161"/>
            <a:ext cx="699144" cy="100923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pic>
        <p:nvPicPr>
          <p:cNvPr id="41" name="Picture 4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63" y="4661119"/>
            <a:ext cx="102411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2" name="Picture 4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300" y="4661119"/>
            <a:ext cx="3302997" cy="2214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3" name="Picture 4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914" y="4274552"/>
            <a:ext cx="2808288" cy="2554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" name="TextBox 43"/>
          <p:cNvSpPr txBox="1"/>
          <p:nvPr/>
        </p:nvSpPr>
        <p:spPr>
          <a:xfrm>
            <a:off x="195312" y="1059863"/>
            <a:ext cx="738664" cy="3137552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GB" kern="0" baseline="0" dirty="0" smtClean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Increasingly </a:t>
            </a:r>
            <a:r>
              <a:rPr lang="en-GB" kern="0" baseline="0" dirty="0">
                <a:solidFill>
                  <a:sysClr val="windowText" lastClr="000000"/>
                </a:solidFill>
                <a:latin typeface="Calibri" panose="020F0502020204030204" pitchFamily="34" charset="0"/>
                <a:cs typeface="Times" pitchFamily="18" charset="0"/>
              </a:rPr>
              <a:t>accurate modelling of yarn geometries</a:t>
            </a:r>
          </a:p>
        </p:txBody>
      </p:sp>
    </p:spTree>
    <p:extLst>
      <p:ext uri="{BB962C8B-B14F-4D97-AF65-F5344CB8AC3E}">
        <p14:creationId xmlns:p14="http://schemas.microsoft.com/office/powerpoint/2010/main" val="1087275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38" grpId="0" animBg="1"/>
      <p:bldP spid="39" grpId="0" animBg="1"/>
      <p:bldP spid="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72" name="Picture 56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0325" y="4079875"/>
            <a:ext cx="1403350" cy="1992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3" name="Picture 5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6013" y="4098925"/>
            <a:ext cx="1435100" cy="1943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19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1D50928-A253-4933-B163-86740F4DF90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225" name="AutoShape 46"/>
          <p:cNvSpPr>
            <a:spLocks noChangeArrowheads="1"/>
          </p:cNvSpPr>
          <p:nvPr/>
        </p:nvSpPr>
        <p:spPr bwMode="auto">
          <a:xfrm flipV="1">
            <a:off x="4473575" y="5949950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6" name="AutoShape 47"/>
          <p:cNvSpPr>
            <a:spLocks noChangeArrowheads="1"/>
          </p:cNvSpPr>
          <p:nvPr/>
        </p:nvSpPr>
        <p:spPr bwMode="auto">
          <a:xfrm rot="5400000" flipV="1">
            <a:off x="6552407" y="4896643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9227" name="AutoShape 48"/>
          <p:cNvSpPr>
            <a:spLocks noChangeArrowheads="1"/>
          </p:cNvSpPr>
          <p:nvPr/>
        </p:nvSpPr>
        <p:spPr bwMode="auto">
          <a:xfrm rot="-5400000" flipH="1" flipV="1">
            <a:off x="7028657" y="4898231"/>
            <a:ext cx="215900" cy="360363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56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pic>
        <p:nvPicPr>
          <p:cNvPr id="8201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82" t="3262" r="16039" b="4147"/>
          <a:stretch>
            <a:fillRect/>
          </a:stretch>
        </p:blipFill>
        <p:spPr bwMode="auto">
          <a:xfrm>
            <a:off x="4565650" y="1052513"/>
            <a:ext cx="39989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271" name="Picture 5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3933825"/>
            <a:ext cx="1281112" cy="228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203" name="TextBox 9235"/>
          <p:cNvSpPr txBox="1">
            <a:spLocks noChangeArrowheads="1"/>
          </p:cNvSpPr>
          <p:nvPr/>
        </p:nvSpPr>
        <p:spPr bwMode="auto">
          <a:xfrm>
            <a:off x="8526463" y="1219200"/>
            <a:ext cx="582612" cy="554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5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0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cycle 1</a:t>
            </a:r>
          </a:p>
        </p:txBody>
      </p:sp>
      <p:cxnSp>
        <p:nvCxnSpPr>
          <p:cNvPr id="8204" name="Straight Arrow Connector 9237"/>
          <p:cNvCxnSpPr>
            <a:cxnSpLocks noChangeShapeType="1"/>
          </p:cNvCxnSpPr>
          <p:nvPr/>
        </p:nvCxnSpPr>
        <p:spPr bwMode="auto">
          <a:xfrm flipV="1">
            <a:off x="8526463" y="1331913"/>
            <a:ext cx="0" cy="277812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40" name="Oval 9239"/>
          <p:cNvSpPr>
            <a:spLocks noChangeArrowheads="1"/>
          </p:cNvSpPr>
          <p:nvPr/>
        </p:nvSpPr>
        <p:spPr bwMode="auto">
          <a:xfrm>
            <a:off x="4983163" y="1989138"/>
            <a:ext cx="215900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rrowheads="1"/>
          </p:cNvSpPr>
          <p:nvPr/>
        </p:nvSpPr>
        <p:spPr bwMode="auto">
          <a:xfrm rot="-1353519">
            <a:off x="5114925" y="1665288"/>
            <a:ext cx="446088" cy="215900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79" name="Oval 78"/>
          <p:cNvSpPr>
            <a:spLocks noChangeArrowheads="1"/>
          </p:cNvSpPr>
          <p:nvPr/>
        </p:nvSpPr>
        <p:spPr bwMode="auto">
          <a:xfrm rot="-183473">
            <a:off x="6726238" y="1392238"/>
            <a:ext cx="936625" cy="217487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80" name="TextBox 79"/>
          <p:cNvSpPr txBox="1">
            <a:spLocks noChangeArrowheads="1"/>
          </p:cNvSpPr>
          <p:nvPr/>
        </p:nvSpPr>
        <p:spPr bwMode="auto">
          <a:xfrm>
            <a:off x="3727450" y="6308725"/>
            <a:ext cx="170815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binder “buckling”</a:t>
            </a:r>
          </a:p>
        </p:txBody>
      </p:sp>
      <p:sp>
        <p:nvSpPr>
          <p:cNvPr id="81" name="TextBox 80"/>
          <p:cNvSpPr txBox="1">
            <a:spLocks noChangeArrowheads="1"/>
          </p:cNvSpPr>
          <p:nvPr/>
        </p:nvSpPr>
        <p:spPr bwMode="auto">
          <a:xfrm>
            <a:off x="5867400" y="6308725"/>
            <a:ext cx="259397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yarn flattening, widening</a:t>
            </a:r>
          </a:p>
        </p:txBody>
      </p:sp>
      <p:sp>
        <p:nvSpPr>
          <p:cNvPr id="8210" name="TextBox 1"/>
          <p:cNvSpPr txBox="1">
            <a:spLocks noChangeArrowheads="1"/>
          </p:cNvSpPr>
          <p:nvPr/>
        </p:nvSpPr>
        <p:spPr bwMode="auto">
          <a:xfrm>
            <a:off x="422275" y="1484313"/>
            <a:ext cx="3573463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Quasi-static compression (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 mm/min</a:t>
            </a: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between flat parallel plates,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 fabric layer</a:t>
            </a:r>
          </a:p>
        </p:txBody>
      </p:sp>
      <p:sp>
        <p:nvSpPr>
          <p:cNvPr id="8211" name="Rectangle 2"/>
          <p:cNvSpPr>
            <a:spLocks noChangeArrowheads="1"/>
          </p:cNvSpPr>
          <p:nvPr/>
        </p:nvSpPr>
        <p:spPr bwMode="auto">
          <a:xfrm>
            <a:off x="3870325" y="1484313"/>
            <a:ext cx="792163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3.94 mm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200" baseline="0" smtClean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5.88 mm</a:t>
            </a:r>
          </a:p>
        </p:txBody>
      </p:sp>
      <p:cxnSp>
        <p:nvCxnSpPr>
          <p:cNvPr id="8212" name="Straight Arrow Connector 9237"/>
          <p:cNvCxnSpPr>
            <a:cxnSpLocks noChangeShapeType="1"/>
          </p:cNvCxnSpPr>
          <p:nvPr/>
        </p:nvCxnSpPr>
        <p:spPr bwMode="auto">
          <a:xfrm flipV="1">
            <a:off x="4565650" y="1558925"/>
            <a:ext cx="0" cy="5111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224" name="AutoShape 45"/>
          <p:cNvSpPr>
            <a:spLocks noChangeArrowheads="1"/>
          </p:cNvSpPr>
          <p:nvPr/>
        </p:nvSpPr>
        <p:spPr bwMode="auto">
          <a:xfrm>
            <a:off x="4473575" y="3789363"/>
            <a:ext cx="215900" cy="360362"/>
          </a:xfrm>
          <a:prstGeom prst="downArrow">
            <a:avLst>
              <a:gd name="adj1" fmla="val 50000"/>
              <a:gd name="adj2" fmla="val 41728"/>
            </a:avLst>
          </a:prstGeom>
          <a:solidFill>
            <a:srgbClr val="FF00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eaVert"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61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25" grpId="0" animBg="1"/>
      <p:bldP spid="9226" grpId="0" animBg="1"/>
      <p:bldP spid="9227" grpId="0" animBg="1"/>
      <p:bldP spid="9240" grpId="0" animBg="1"/>
      <p:bldP spid="78" grpId="0" animBg="1"/>
      <p:bldP spid="79" grpId="0" animBg="1"/>
      <p:bldP spid="80" grpId="0"/>
      <p:bldP spid="81" grpId="0"/>
      <p:bldP spid="92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5EC62AD7-B513-4E96-A06A-D47FEA7CA056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16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9219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38" y="1576388"/>
            <a:ext cx="3427412" cy="3436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7775" y="1889125"/>
            <a:ext cx="3565525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221" name="TextBox 1"/>
          <p:cNvSpPr txBox="1">
            <a:spLocks noChangeArrowheads="1"/>
          </p:cNvSpPr>
          <p:nvPr/>
        </p:nvSpPr>
        <p:spPr bwMode="auto">
          <a:xfrm>
            <a:off x="387350" y="2514600"/>
            <a:ext cx="94456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9222" name="TextBox 1"/>
          <p:cNvSpPr txBox="1">
            <a:spLocks noChangeArrowheads="1"/>
          </p:cNvSpPr>
          <p:nvPr/>
        </p:nvSpPr>
        <p:spPr bwMode="auto">
          <a:xfrm>
            <a:off x="4595813" y="2514600"/>
            <a:ext cx="9239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0.67</a:t>
            </a:r>
          </a:p>
        </p:txBody>
      </p:sp>
      <p:pic>
        <p:nvPicPr>
          <p:cNvPr id="10248" name="Picture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5643563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9" name="Picture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463" y="5724525"/>
            <a:ext cx="4248150" cy="741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50" name="Text Box 41"/>
          <p:cNvSpPr txBox="1">
            <a:spLocks noChangeArrowheads="1"/>
          </p:cNvSpPr>
          <p:nvPr/>
        </p:nvSpPr>
        <p:spPr bwMode="auto">
          <a:xfrm>
            <a:off x="1452563" y="6461125"/>
            <a:ext cx="1824037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5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0251" name="Text Box 42"/>
          <p:cNvSpPr txBox="1">
            <a:spLocks noChangeArrowheads="1"/>
          </p:cNvSpPr>
          <p:nvPr/>
        </p:nvSpPr>
        <p:spPr bwMode="auto">
          <a:xfrm>
            <a:off x="5867400" y="6475413"/>
            <a:ext cx="1978025" cy="338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0.65, </a:t>
            </a: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h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4.2 mm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4" name="Text Box 40"/>
          <p:cNvSpPr txBox="1">
            <a:spLocks noChangeArrowheads="1"/>
          </p:cNvSpPr>
          <p:nvPr/>
        </p:nvSpPr>
        <p:spPr bwMode="auto">
          <a:xfrm>
            <a:off x="395288" y="5178425"/>
            <a:ext cx="6840537" cy="339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Experimental geometry analysis: 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9228" name="TextBox 3"/>
          <p:cNvSpPr txBox="1">
            <a:spLocks noChangeArrowheads="1"/>
          </p:cNvSpPr>
          <p:nvPr/>
        </p:nvSpPr>
        <p:spPr bwMode="auto">
          <a:xfrm>
            <a:off x="395288" y="1125538"/>
            <a:ext cx="61817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8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Geometry modelling of fabric at different compaction levels</a:t>
            </a:r>
          </a:p>
        </p:txBody>
      </p:sp>
      <p:sp>
        <p:nvSpPr>
          <p:cNvPr id="10255" name="Oval 14"/>
          <p:cNvSpPr>
            <a:spLocks noChangeArrowheads="1"/>
          </p:cNvSpPr>
          <p:nvPr/>
        </p:nvSpPr>
        <p:spPr bwMode="auto">
          <a:xfrm>
            <a:off x="2051050" y="1663700"/>
            <a:ext cx="1008063" cy="544513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0256" name="Oval 18"/>
          <p:cNvSpPr>
            <a:spLocks noChangeArrowheads="1"/>
          </p:cNvSpPr>
          <p:nvPr/>
        </p:nvSpPr>
        <p:spPr bwMode="auto">
          <a:xfrm>
            <a:off x="6577013" y="2030413"/>
            <a:ext cx="1008062" cy="544512"/>
          </a:xfrm>
          <a:prstGeom prst="ellipse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Compression </a:t>
            </a:r>
            <a:r>
              <a:rPr lang="en-US" sz="3200" kern="0" dirty="0" err="1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modelling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3" name="TextBox 2"/>
          <p:cNvSpPr txBox="1">
            <a:spLocks noChangeArrowheads="1"/>
          </p:cNvSpPr>
          <p:nvPr/>
        </p:nvSpPr>
        <p:spPr bwMode="auto">
          <a:xfrm>
            <a:off x="6577013" y="1128713"/>
            <a:ext cx="2614612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details of complex deformation difficult to reproduce accurately !</a:t>
            </a:r>
          </a:p>
        </p:txBody>
      </p:sp>
      <p:cxnSp>
        <p:nvCxnSpPr>
          <p:cNvPr id="5" name="Straight Arrow Connector 4"/>
          <p:cNvCxnSpPr>
            <a:cxnSpLocks noChangeShapeType="1"/>
            <a:stCxn id="3" idx="2"/>
          </p:cNvCxnSpPr>
          <p:nvPr/>
        </p:nvCxnSpPr>
        <p:spPr bwMode="auto">
          <a:xfrm flipH="1">
            <a:off x="7862888" y="1960563"/>
            <a:ext cx="20637" cy="1936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4159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0" grpId="0"/>
      <p:bldP spid="10251" grpId="0"/>
      <p:bldP spid="14" grpId="0"/>
      <p:bldP spid="10255" grpId="0" animBg="1"/>
      <p:bldP spid="10256" grpId="0" animBg="1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8" t="3046" r="18359" b="2676"/>
          <a:stretch>
            <a:fillRect/>
          </a:stretch>
        </p:blipFill>
        <p:spPr bwMode="auto">
          <a:xfrm>
            <a:off x="4799013" y="2001838"/>
            <a:ext cx="3873500" cy="2862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43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04" t="3627" r="18198" b="3755"/>
          <a:stretch>
            <a:fillRect/>
          </a:stretch>
        </p:blipFill>
        <p:spPr bwMode="auto">
          <a:xfrm>
            <a:off x="352425" y="2009775"/>
            <a:ext cx="3897313" cy="2806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4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D97254D-4D5A-41CA-B6D4-7DE56CB82AE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17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9" name="Text Box 18"/>
          <p:cNvSpPr txBox="1">
            <a:spLocks noChangeArrowheads="1"/>
          </p:cNvSpPr>
          <p:nvPr/>
        </p:nvSpPr>
        <p:spPr bwMode="auto">
          <a:xfrm>
            <a:off x="1539875" y="3505200"/>
            <a:ext cx="1243013" cy="246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0" name="Text Box 19"/>
          <p:cNvSpPr txBox="1">
            <a:spLocks noChangeArrowheads="1"/>
          </p:cNvSpPr>
          <p:nvPr/>
        </p:nvSpPr>
        <p:spPr bwMode="auto">
          <a:xfrm>
            <a:off x="6300788" y="3281363"/>
            <a:ext cx="1241425" cy="2460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0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Kozeny-Carman fit</a:t>
            </a:r>
            <a:endParaRPr lang="en-US" sz="1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1" name="Text Box 29"/>
          <p:cNvSpPr txBox="1">
            <a:spLocks noChangeArrowheads="1"/>
          </p:cNvSpPr>
          <p:nvPr/>
        </p:nvSpPr>
        <p:spPr bwMode="auto">
          <a:xfrm>
            <a:off x="395288" y="5876925"/>
            <a:ext cx="7380287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Discontinuity in </a:t>
            </a:r>
            <a:r>
              <a:rPr lang="de-CH" sz="1600" i="1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K</a:t>
            </a:r>
            <a:r>
              <a:rPr lang="de-CH" sz="1600" baseline="-250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1</a:t>
            </a: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is related to change in binder configuration on fabric surface;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not described by analytical permeability models, requires numerical analysis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14" name="Oval 32"/>
          <p:cNvSpPr>
            <a:spLocks noChangeArrowheads="1"/>
          </p:cNvSpPr>
          <p:nvPr/>
        </p:nvSpPr>
        <p:spPr bwMode="auto">
          <a:xfrm>
            <a:off x="1249363" y="2697163"/>
            <a:ext cx="952500" cy="47625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5" name="Oval 33"/>
          <p:cNvSpPr>
            <a:spLocks noChangeArrowheads="1"/>
          </p:cNvSpPr>
          <p:nvPr/>
        </p:nvSpPr>
        <p:spPr bwMode="auto">
          <a:xfrm>
            <a:off x="5692775" y="2530475"/>
            <a:ext cx="952500" cy="762000"/>
          </a:xfrm>
          <a:prstGeom prst="ellipse">
            <a:avLst/>
          </a:prstGeom>
          <a:noFill/>
          <a:ln w="25400" algn="ctr">
            <a:solidFill>
              <a:srgbClr val="FD1A0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6" name="Oval 34"/>
          <p:cNvSpPr>
            <a:spLocks noChangeArrowheads="1"/>
          </p:cNvSpPr>
          <p:nvPr/>
        </p:nvSpPr>
        <p:spPr bwMode="auto">
          <a:xfrm>
            <a:off x="2063750" y="3975100"/>
            <a:ext cx="1200150" cy="2857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Oval 35"/>
          <p:cNvSpPr>
            <a:spLocks noChangeArrowheads="1"/>
          </p:cNvSpPr>
          <p:nvPr/>
        </p:nvSpPr>
        <p:spPr bwMode="auto">
          <a:xfrm>
            <a:off x="6569075" y="3629025"/>
            <a:ext cx="1066800" cy="488950"/>
          </a:xfrm>
          <a:prstGeom prst="ellipse">
            <a:avLst/>
          </a:prstGeom>
          <a:noFill/>
          <a:ln w="25400" algn="ctr">
            <a:solidFill>
              <a:srgbClr val="00CC99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mtClean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sp>
        <p:nvSpPr>
          <p:cNvPr id="18" name="Line 36"/>
          <p:cNvSpPr>
            <a:spLocks noChangeShapeType="1"/>
          </p:cNvSpPr>
          <p:nvPr/>
        </p:nvSpPr>
        <p:spPr bwMode="auto">
          <a:xfrm flipH="1" flipV="1">
            <a:off x="2701925" y="4364038"/>
            <a:ext cx="219075" cy="504825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9" name="Line 37"/>
          <p:cNvSpPr>
            <a:spLocks noChangeShapeType="1"/>
          </p:cNvSpPr>
          <p:nvPr/>
        </p:nvSpPr>
        <p:spPr bwMode="auto">
          <a:xfrm flipV="1">
            <a:off x="6505575" y="4127500"/>
            <a:ext cx="415925" cy="741363"/>
          </a:xfrm>
          <a:prstGeom prst="line">
            <a:avLst/>
          </a:prstGeom>
          <a:noFill/>
          <a:ln w="25400">
            <a:solidFill>
              <a:srgbClr val="00CC9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0" name="Line 38"/>
          <p:cNvSpPr>
            <a:spLocks noChangeShapeType="1"/>
          </p:cNvSpPr>
          <p:nvPr/>
        </p:nvSpPr>
        <p:spPr bwMode="auto">
          <a:xfrm flipH="1">
            <a:off x="2073275" y="2001838"/>
            <a:ext cx="628650" cy="6762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1" name="Line 39"/>
          <p:cNvSpPr>
            <a:spLocks noChangeShapeType="1"/>
          </p:cNvSpPr>
          <p:nvPr/>
        </p:nvSpPr>
        <p:spPr bwMode="auto">
          <a:xfrm>
            <a:off x="6051550" y="2009775"/>
            <a:ext cx="104775" cy="460375"/>
          </a:xfrm>
          <a:prstGeom prst="line">
            <a:avLst/>
          </a:prstGeom>
          <a:noFill/>
          <a:ln w="25400">
            <a:solidFill>
              <a:srgbClr val="FD1A09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2400" baseline="-25000" smtClean="0">
              <a:solidFill>
                <a:srgbClr val="000000"/>
              </a:solidFill>
              <a:latin typeface="Times" panose="02020603050405020304" pitchFamily="18" charset="0"/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22" name="Text Box 40"/>
          <p:cNvSpPr txBox="1">
            <a:spLocks noChangeArrowheads="1"/>
          </p:cNvSpPr>
          <p:nvPr/>
        </p:nvSpPr>
        <p:spPr bwMode="auto">
          <a:xfrm>
            <a:off x="6735763" y="1125538"/>
            <a:ext cx="2228850" cy="58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top layer of weft yarns on fabric surface</a:t>
            </a:r>
            <a:endParaRPr lang="en-US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3" name="Text Box 41"/>
          <p:cNvSpPr txBox="1">
            <a:spLocks noChangeArrowheads="1"/>
          </p:cNvSpPr>
          <p:nvPr/>
        </p:nvSpPr>
        <p:spPr bwMode="auto">
          <a:xfrm>
            <a:off x="6732588" y="1666875"/>
            <a:ext cx="925512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0.55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4" name="Text Box 42"/>
          <p:cNvSpPr txBox="1">
            <a:spLocks noChangeArrowheads="1"/>
          </p:cNvSpPr>
          <p:nvPr/>
        </p:nvSpPr>
        <p:spPr bwMode="auto">
          <a:xfrm>
            <a:off x="6813550" y="5311775"/>
            <a:ext cx="925513" cy="338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de-CH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V</a:t>
            </a:r>
            <a:r>
              <a:rPr lang="de-CH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f</a:t>
            </a:r>
            <a:r>
              <a:rPr lang="de-CH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Arial" panose="020B0604020202020204" pitchFamily="34" charset="0"/>
              </a:rPr>
              <a:t> = 0.65</a:t>
            </a:r>
            <a:endParaRPr lang="en-US" altLang="en-US" sz="1600" baseline="0" smtClean="0">
              <a:solidFill>
                <a:srgbClr val="000000"/>
              </a:solidFill>
              <a:latin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25" name="Text Box 43"/>
          <p:cNvSpPr txBox="1">
            <a:spLocks noChangeArrowheads="1"/>
          </p:cNvSpPr>
          <p:nvPr/>
        </p:nvSpPr>
        <p:spPr bwMode="auto">
          <a:xfrm rot="16200000">
            <a:off x="-999331" y="3072606"/>
            <a:ext cx="2484438" cy="276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(permeability along weft-direction)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26" name="Text Box 44"/>
          <p:cNvSpPr txBox="1">
            <a:spLocks noChangeArrowheads="1"/>
          </p:cNvSpPr>
          <p:nvPr/>
        </p:nvSpPr>
        <p:spPr bwMode="auto">
          <a:xfrm rot="16200000">
            <a:off x="3392488" y="3097212"/>
            <a:ext cx="2535238" cy="27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de-CH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(permeability along warp-direction)</a:t>
            </a:r>
            <a:endParaRPr lang="en-US" sz="12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</p:txBody>
      </p:sp>
      <p:graphicFrame>
        <p:nvGraphicFramePr>
          <p:cNvPr id="10261" name="Object 45"/>
          <p:cNvGraphicFramePr>
            <a:graphicFrameLocks noChangeAspect="1"/>
          </p:cNvGraphicFramePr>
          <p:nvPr/>
        </p:nvGraphicFramePr>
        <p:xfrm>
          <a:off x="2782888" y="3432175"/>
          <a:ext cx="727075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0" name="Equation" r:id="rId5" imgW="863225" imgH="507780" progId="Equation.3">
                  <p:embed/>
                </p:oleObj>
              </mc:Choice>
              <mc:Fallback>
                <p:oleObj name="Equation" r:id="rId5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82888" y="3432175"/>
                        <a:ext cx="727075" cy="4238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62" name="Object 46"/>
          <p:cNvGraphicFramePr>
            <a:graphicFrameLocks noChangeAspect="1"/>
          </p:cNvGraphicFramePr>
          <p:nvPr/>
        </p:nvGraphicFramePr>
        <p:xfrm>
          <a:off x="7486650" y="3192463"/>
          <a:ext cx="727075" cy="423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1" name="Equation" r:id="rId7" imgW="863225" imgH="507780" progId="Equation.3">
                  <p:embed/>
                </p:oleObj>
              </mc:Choice>
              <mc:Fallback>
                <p:oleObj name="Equation" r:id="rId7" imgW="863225" imgH="50778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6650" y="3192463"/>
                        <a:ext cx="727075" cy="4238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33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413" y="1150938"/>
            <a:ext cx="4283075" cy="81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4" name="Picture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5388" y="4941888"/>
            <a:ext cx="4248150" cy="741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Compressed permeability</a:t>
            </a:r>
          </a:p>
        </p:txBody>
      </p:sp>
      <p:sp>
        <p:nvSpPr>
          <p:cNvPr id="10266" name="TextBox 2"/>
          <p:cNvSpPr txBox="1">
            <a:spLocks noChangeArrowheads="1"/>
          </p:cNvSpPr>
          <p:nvPr/>
        </p:nvSpPr>
        <p:spPr bwMode="auto">
          <a:xfrm>
            <a:off x="7716838" y="2092325"/>
            <a:ext cx="81597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  <p:sp>
        <p:nvSpPr>
          <p:cNvPr id="10267" name="TextBox 26"/>
          <p:cNvSpPr txBox="1">
            <a:spLocks noChangeArrowheads="1"/>
          </p:cNvSpPr>
          <p:nvPr/>
        </p:nvSpPr>
        <p:spPr bwMode="auto">
          <a:xfrm>
            <a:off x="3268663" y="2070100"/>
            <a:ext cx="817562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CFD</a:t>
            </a:r>
          </a:p>
        </p:txBody>
      </p:sp>
    </p:spTree>
    <p:extLst>
      <p:ext uri="{BB962C8B-B14F-4D97-AF65-F5344CB8AC3E}">
        <p14:creationId xmlns:p14="http://schemas.microsoft.com/office/powerpoint/2010/main" val="3921651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/>
      <p:bldP spid="23" grpId="0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CF94F4D6-05D0-4374-8EF9-FF7A693CAF4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18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1267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2205038"/>
            <a:ext cx="4651375" cy="611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1"/>
          <p:cNvSpPr txBox="1">
            <a:spLocks noChangeArrowheads="1"/>
          </p:cNvSpPr>
          <p:nvPr/>
        </p:nvSpPr>
        <p:spPr bwMode="auto">
          <a:xfrm>
            <a:off x="395288" y="1484313"/>
            <a:ext cx="38719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Moulding of composite plaques by vacuum-driven RTM:</a:t>
            </a:r>
          </a:p>
          <a:p>
            <a:pPr marL="285750" indent="-285750" eaLnBrk="1" fontAlgn="base" hangingPunct="1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 charset="0"/>
                <a:cs typeface="Arial" panose="020B0604020202020204" pitchFamily="34" charset="0"/>
              </a:rPr>
              <a:t>1 fabric layer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baseline="0" dirty="0" err="1" smtClean="0">
                <a:solidFill>
                  <a:srgbClr val="000000"/>
                </a:solidFill>
                <a:latin typeface="Arial"/>
                <a:cs typeface="Times" pitchFamily="18" charset="0"/>
              </a:rPr>
              <a:t>Gurit</a:t>
            </a: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Times" pitchFamily="18" charset="0"/>
              </a:rPr>
              <a:t> PRIME 20LV epoxy infusion system</a:t>
            </a:r>
            <a:endParaRPr lang="en-GB" sz="1600" dirty="0" smtClean="0">
              <a:solidFill>
                <a:srgbClr val="000000"/>
              </a:solidFill>
              <a:latin typeface="Arial"/>
              <a:cs typeface="Times" pitchFamily="18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en-GB" sz="1600" baseline="0" dirty="0" smtClean="0">
              <a:solidFill>
                <a:srgbClr val="000000"/>
              </a:solidFill>
              <a:latin typeface="Arial" charset="0"/>
              <a:cs typeface="Arial" panose="020B0604020202020204" pitchFamily="34" charset="0"/>
            </a:endParaRPr>
          </a:p>
        </p:txBody>
      </p:sp>
      <p:sp>
        <p:nvSpPr>
          <p:cNvPr id="7" name="TextBox 4"/>
          <p:cNvSpPr txBox="1">
            <a:spLocks noChangeArrowheads="1"/>
          </p:cNvSpPr>
          <p:nvPr/>
        </p:nvSpPr>
        <p:spPr bwMode="auto">
          <a:xfrm>
            <a:off x="4787900" y="2924175"/>
            <a:ext cx="41052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composite was tested in warp- and weft-direction</a:t>
            </a:r>
          </a:p>
        </p:txBody>
      </p:sp>
      <p:sp>
        <p:nvSpPr>
          <p:cNvPr id="11270" name="TextBox 1"/>
          <p:cNvSpPr txBox="1">
            <a:spLocks noChangeArrowheads="1"/>
          </p:cNvSpPr>
          <p:nvPr/>
        </p:nvSpPr>
        <p:spPr bwMode="auto">
          <a:xfrm>
            <a:off x="684213" y="2803525"/>
            <a:ext cx="18224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just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5 mm,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GB" altLang="en-US" sz="1600" i="1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0.55</a:t>
            </a:r>
          </a:p>
        </p:txBody>
      </p:sp>
      <p:sp>
        <p:nvSpPr>
          <p:cNvPr id="10" name="Rectangle 9"/>
          <p:cNvSpPr/>
          <p:nvPr/>
        </p:nvSpPr>
        <p:spPr>
          <a:xfrm>
            <a:off x="4787900" y="1484313"/>
            <a:ext cx="4105275" cy="58578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Tensile testing according to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European Standard EN ISO 527-4:1997 </a:t>
            </a:r>
          </a:p>
        </p:txBody>
      </p:sp>
      <p:sp>
        <p:nvSpPr>
          <p:cNvPr id="11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Composite mechanical properties</a:t>
            </a:r>
          </a:p>
        </p:txBody>
      </p:sp>
      <p:graphicFrame>
        <p:nvGraphicFramePr>
          <p:cNvPr id="16" name="Table 15"/>
          <p:cNvGraphicFramePr>
            <a:graphicFrameLocks noGrp="1"/>
          </p:cNvGraphicFramePr>
          <p:nvPr/>
        </p:nvGraphicFramePr>
        <p:xfrm>
          <a:off x="468313" y="4541838"/>
          <a:ext cx="6670676" cy="974725"/>
        </p:xfrm>
        <a:graphic>
          <a:graphicData uri="http://schemas.openxmlformats.org/drawingml/2006/table">
            <a:tbl>
              <a:tblPr firstRow="1" firstCol="1" bandRow="1"/>
              <a:tblGrid>
                <a:gridCol w="17149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383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66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093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60158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515713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 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Tensile failure strain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%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 err="1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Interlaminar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shear strength </a:t>
                      </a: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/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518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Cured resin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73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3.5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</a:t>
                      </a:r>
                      <a:endParaRPr lang="en-GB" sz="1400" dirty="0">
                        <a:effectLst/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3494"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Fibre: Toray T300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3450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 anchor="ctr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1.5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0000"/>
                        </a:lnSpc>
                        <a:spcBef>
                          <a:spcPts val="300"/>
                        </a:spcBef>
                        <a:spcAft>
                          <a:spcPts val="30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-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76" marR="68576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4" name="TextBox 4"/>
          <p:cNvSpPr txBox="1">
            <a:spLocks noChangeArrowheads="1"/>
          </p:cNvSpPr>
          <p:nvPr/>
        </p:nvSpPr>
        <p:spPr bwMode="auto">
          <a:xfrm>
            <a:off x="395288" y="4025900"/>
            <a:ext cx="48244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baseline="0" dirty="0" smtClean="0">
                <a:solidFill>
                  <a:srgbClr val="000000"/>
                </a:solidFill>
                <a:latin typeface="Arial"/>
                <a:cs typeface="Arial" panose="020B0604020202020204" pitchFamily="34" charset="0"/>
              </a:rPr>
              <a:t>Nominal material data for numerical analysis</a:t>
            </a:r>
          </a:p>
        </p:txBody>
      </p:sp>
    </p:spTree>
    <p:extLst>
      <p:ext uri="{BB962C8B-B14F-4D97-AF65-F5344CB8AC3E}">
        <p14:creationId xmlns:p14="http://schemas.microsoft.com/office/powerpoint/2010/main" val="3868646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7310438" y="6102350"/>
            <a:ext cx="381000" cy="457200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1081FF5F-F787-4E08-BCE1-B3635A1443E5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19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2291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7313" y="2205038"/>
            <a:ext cx="6383337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381000" y="1125538"/>
            <a:ext cx="8294688" cy="132397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Finite element analysis for calculation of elastic properties for composite (impregnated yarns),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assuming hexagonal packing of filaments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six load cases of a single filament (+ resin) unit cell model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2294" name="TextBox 1"/>
          <p:cNvSpPr txBox="1">
            <a:spLocks noChangeArrowheads="1"/>
          </p:cNvSpPr>
          <p:nvPr/>
        </p:nvSpPr>
        <p:spPr bwMode="auto">
          <a:xfrm>
            <a:off x="2484438" y="2514600"/>
            <a:ext cx="44132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</a:p>
        </p:txBody>
      </p:sp>
      <p:sp>
        <p:nvSpPr>
          <p:cNvPr id="12295" name="TextBox 8"/>
          <p:cNvSpPr txBox="1">
            <a:spLocks noChangeArrowheads="1"/>
          </p:cNvSpPr>
          <p:nvPr/>
        </p:nvSpPr>
        <p:spPr bwMode="auto">
          <a:xfrm>
            <a:off x="464343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22</a:t>
            </a:r>
          </a:p>
        </p:txBody>
      </p:sp>
      <p:sp>
        <p:nvSpPr>
          <p:cNvPr id="12296" name="TextBox 9"/>
          <p:cNvSpPr txBox="1">
            <a:spLocks noChangeArrowheads="1"/>
          </p:cNvSpPr>
          <p:nvPr/>
        </p:nvSpPr>
        <p:spPr bwMode="auto">
          <a:xfrm>
            <a:off x="6732588" y="2514600"/>
            <a:ext cx="447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33</a:t>
            </a:r>
          </a:p>
        </p:txBody>
      </p:sp>
      <p:sp>
        <p:nvSpPr>
          <p:cNvPr id="12297" name="TextBox 10"/>
          <p:cNvSpPr txBox="1">
            <a:spLocks noChangeArrowheads="1"/>
          </p:cNvSpPr>
          <p:nvPr/>
        </p:nvSpPr>
        <p:spPr bwMode="auto">
          <a:xfrm>
            <a:off x="2484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</a:p>
        </p:txBody>
      </p:sp>
      <p:sp>
        <p:nvSpPr>
          <p:cNvPr id="12298" name="TextBox 11"/>
          <p:cNvSpPr txBox="1">
            <a:spLocks noChangeArrowheads="1"/>
          </p:cNvSpPr>
          <p:nvPr/>
        </p:nvSpPr>
        <p:spPr bwMode="auto">
          <a:xfrm>
            <a:off x="6765925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13</a:t>
            </a:r>
          </a:p>
        </p:txBody>
      </p:sp>
      <p:sp>
        <p:nvSpPr>
          <p:cNvPr id="12299" name="TextBox 12"/>
          <p:cNvSpPr txBox="1">
            <a:spLocks noChangeArrowheads="1"/>
          </p:cNvSpPr>
          <p:nvPr/>
        </p:nvSpPr>
        <p:spPr bwMode="auto">
          <a:xfrm>
            <a:off x="4643438" y="4675188"/>
            <a:ext cx="469900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23</a:t>
            </a:r>
          </a:p>
        </p:txBody>
      </p:sp>
      <p:sp>
        <p:nvSpPr>
          <p:cNvPr id="3" name="Rectangle 2"/>
          <p:cNvSpPr/>
          <p:nvPr/>
        </p:nvSpPr>
        <p:spPr>
          <a:xfrm>
            <a:off x="7740650" y="2520950"/>
            <a:ext cx="1258888" cy="33813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(ABAQUS) </a:t>
            </a:r>
          </a:p>
        </p:txBody>
      </p:sp>
      <p:sp>
        <p:nvSpPr>
          <p:cNvPr id="12301" name="TextBox 1"/>
          <p:cNvSpPr txBox="1">
            <a:spLocks noChangeArrowheads="1"/>
          </p:cNvSpPr>
          <p:nvPr/>
        </p:nvSpPr>
        <p:spPr bwMode="auto">
          <a:xfrm>
            <a:off x="2555875" y="6505575"/>
            <a:ext cx="40052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alternative: micromechanics equations (Chamis)</a:t>
            </a:r>
          </a:p>
        </p:txBody>
      </p:sp>
    </p:spTree>
    <p:extLst>
      <p:ext uri="{BB962C8B-B14F-4D97-AF65-F5344CB8AC3E}">
        <p14:creationId xmlns:p14="http://schemas.microsoft.com/office/powerpoint/2010/main" val="3128344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152475"/>
            <a:ext cx="4019550" cy="2387600"/>
          </a:xfrm>
        </p:spPr>
        <p:txBody>
          <a:bodyPr/>
          <a:lstStyle/>
          <a:p>
            <a:r>
              <a:rPr lang="en-GB" dirty="0" smtClean="0"/>
              <a:t>General Overview of the </a:t>
            </a:r>
            <a:r>
              <a:rPr lang="en-GB" dirty="0" err="1" smtClean="0"/>
              <a:t>TexGen</a:t>
            </a:r>
            <a:r>
              <a:rPr lang="en-GB" dirty="0" smtClean="0"/>
              <a:t> Project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60879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735BE7CE-431D-4B80-974A-F4FF8A2AC56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20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81000" y="1125538"/>
            <a:ext cx="8281988" cy="830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Properties of impregnated yarn, derived from FE analysis, fibre </a:t>
            </a:r>
            <a:r>
              <a:rPr lang="en-GB" altLang="zh-CN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Torayca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T300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en-GB" altLang="zh-CN" sz="1600" i="1" dirty="0">
              <a:solidFill>
                <a:srgbClr val="000000"/>
              </a:solidFill>
              <a:ea typeface="ＭＳ Ｐゴシック" panose="020B0600070205080204" pitchFamily="34" charset="-128"/>
              <a:cs typeface="Times New Roman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0.66 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in yarn, corresponding to </a:t>
            </a:r>
            <a:r>
              <a:rPr lang="en-GB" altLang="zh-CN" sz="1600" i="1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V</a:t>
            </a:r>
            <a:r>
              <a:rPr lang="en-GB" altLang="zh-CN" sz="1600" i="1" baseline="-25000" dirty="0" err="1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f</a:t>
            </a:r>
            <a:r>
              <a:rPr lang="en-GB" altLang="zh-CN" sz="1600" dirty="0">
                <a:solidFill>
                  <a:srgbClr val="000000"/>
                </a:solidFill>
                <a:latin typeface="Times New Roman" pitchFamily="18" charset="0"/>
                <a:ea typeface="ＭＳ Ｐゴシック" panose="020B0600070205080204" pitchFamily="34" charset="-128"/>
                <a:cs typeface="Times New Roman" pitchFamily="18" charset="0"/>
              </a:rPr>
              <a:t> = 0.55</a:t>
            </a:r>
            <a:r>
              <a:rPr lang="en-GB" altLang="zh-CN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 New Roman" pitchFamily="18" charset="0"/>
              </a:rPr>
              <a:t> in unit cell </a:t>
            </a:r>
          </a:p>
        </p:txBody>
      </p:sp>
      <p:graphicFrame>
        <p:nvGraphicFramePr>
          <p:cNvPr id="8" name="Table 7"/>
          <p:cNvGraphicFramePr>
            <a:graphicFrameLocks noGrp="1"/>
          </p:cNvGraphicFramePr>
          <p:nvPr/>
        </p:nvGraphicFramePr>
        <p:xfrm>
          <a:off x="468313" y="2205038"/>
          <a:ext cx="8280396" cy="533400"/>
        </p:xfrm>
        <a:graphic>
          <a:graphicData uri="http://schemas.openxmlformats.org/drawingml/2006/table">
            <a:tbl>
              <a:tblPr firstRow="1" firstCol="1" bandRow="1"/>
              <a:tblGrid>
                <a:gridCol w="9200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2004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2880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 </a:t>
                      </a:r>
                      <a:r>
                        <a:rPr lang="en-GB" sz="1400" i="1" baseline="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E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, </a:t>
                      </a: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ν</a:t>
                      </a:r>
                      <a:r>
                        <a:rPr lang="en-GB" sz="1400" baseline="-250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23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11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i="1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F</a:t>
                      </a:r>
                      <a:r>
                        <a:rPr lang="en-GB" sz="1400" baseline="-250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12</a:t>
                      </a:r>
                      <a:endParaRPr lang="en-GB" sz="1400" baseline="-250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400"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152.6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8.15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3.02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2.9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GPa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0.345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2289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69.6 </a:t>
                      </a:r>
                      <a:r>
                        <a:rPr lang="en-GB" sz="1400" dirty="0" err="1" smtClean="0"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47 </a:t>
                      </a:r>
                      <a:r>
                        <a:rPr lang="en-GB" sz="1400" dirty="0" err="1" smtClean="0">
                          <a:solidFill>
                            <a:schemeClr val="tx1"/>
                          </a:solidFill>
                          <a:effectLst/>
                          <a:latin typeface="Times New Roman"/>
                          <a:ea typeface="SimSun"/>
                          <a:cs typeface="Times New Roman"/>
                        </a:rPr>
                        <a:t>MPa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2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Yarn mechanical analysis</a:t>
            </a:r>
          </a:p>
        </p:txBody>
      </p:sp>
      <p:sp>
        <p:nvSpPr>
          <p:cNvPr id="13339" name="TextBox 2"/>
          <p:cNvSpPr txBox="1">
            <a:spLocks noChangeArrowheads="1"/>
          </p:cNvSpPr>
          <p:nvPr/>
        </p:nvSpPr>
        <p:spPr bwMode="auto">
          <a:xfrm>
            <a:off x="8032750" y="2795588"/>
            <a:ext cx="517525" cy="277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ILSS</a:t>
            </a:r>
          </a:p>
        </p:txBody>
      </p:sp>
      <p:sp>
        <p:nvSpPr>
          <p:cNvPr id="13340" name="TextBox 15"/>
          <p:cNvSpPr txBox="1">
            <a:spLocks noChangeArrowheads="1"/>
          </p:cNvSpPr>
          <p:nvPr/>
        </p:nvSpPr>
        <p:spPr bwMode="auto">
          <a:xfrm>
            <a:off x="5867400" y="2751138"/>
            <a:ext cx="1152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fibre failure strain</a:t>
            </a:r>
          </a:p>
        </p:txBody>
      </p:sp>
      <p:sp>
        <p:nvSpPr>
          <p:cNvPr id="13341" name="TextBox 16"/>
          <p:cNvSpPr txBox="1">
            <a:spLocks noChangeArrowheads="1"/>
          </p:cNvSpPr>
          <p:nvPr/>
        </p:nvSpPr>
        <p:spPr bwMode="auto">
          <a:xfrm>
            <a:off x="6638925" y="2751138"/>
            <a:ext cx="14620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2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resin tensile strength</a:t>
            </a:r>
          </a:p>
        </p:txBody>
      </p:sp>
      <p:graphicFrame>
        <p:nvGraphicFramePr>
          <p:cNvPr id="13342" name="Object 7"/>
          <p:cNvGraphicFramePr>
            <a:graphicFrameLocks noChangeAspect="1"/>
          </p:cNvGraphicFramePr>
          <p:nvPr/>
        </p:nvGraphicFramePr>
        <p:xfrm>
          <a:off x="2905125" y="3575050"/>
          <a:ext cx="166687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2" name="Equation" r:id="rId4" imgW="1333500" imgH="228600" progId="Equation.3">
                  <p:embed/>
                </p:oleObj>
              </mc:Choice>
              <mc:Fallback>
                <p:oleObj name="Equation" r:id="rId4" imgW="13335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05125" y="3575050"/>
                        <a:ext cx="1666875" cy="285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3" name="Object 8"/>
          <p:cNvGraphicFramePr>
            <a:graphicFrameLocks noChangeAspect="1"/>
          </p:cNvGraphicFramePr>
          <p:nvPr/>
        </p:nvGraphicFramePr>
        <p:xfrm>
          <a:off x="468313" y="5553075"/>
          <a:ext cx="1778000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3" name="Equation" r:id="rId6" imgW="1422400" imgH="431800" progId="Equation.3">
                  <p:embed/>
                </p:oleObj>
              </mc:Choice>
              <mc:Fallback>
                <p:oleObj name="Equation" r:id="rId6" imgW="1422400" imgH="431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5553075"/>
                        <a:ext cx="1778000" cy="5397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4" name="Object 9"/>
          <p:cNvGraphicFramePr>
            <a:graphicFrameLocks noChangeAspect="1"/>
          </p:cNvGraphicFramePr>
          <p:nvPr/>
        </p:nvGraphicFramePr>
        <p:xfrm>
          <a:off x="7162800" y="4265613"/>
          <a:ext cx="173037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4" name="Equation" r:id="rId8" imgW="1384300" imgH="482600" progId="Equation.3">
                  <p:embed/>
                </p:oleObj>
              </mc:Choice>
              <mc:Fallback>
                <p:oleObj name="Equation" r:id="rId8" imgW="13843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62800" y="4265613"/>
                        <a:ext cx="173037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5" name="Object 10"/>
          <p:cNvGraphicFramePr>
            <a:graphicFrameLocks noChangeAspect="1"/>
          </p:cNvGraphicFramePr>
          <p:nvPr/>
        </p:nvGraphicFramePr>
        <p:xfrm>
          <a:off x="7466013" y="4967288"/>
          <a:ext cx="1270000" cy="619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5" name="Equation" r:id="rId10" imgW="1015559" imgH="495085" progId="Equation.3">
                  <p:embed/>
                </p:oleObj>
              </mc:Choice>
              <mc:Fallback>
                <p:oleObj name="Equation" r:id="rId10" imgW="1015559" imgH="495085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6013" y="4967288"/>
                        <a:ext cx="1270000" cy="6191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46" name="Object 11"/>
          <p:cNvGraphicFramePr>
            <a:graphicFrameLocks noChangeAspect="1"/>
          </p:cNvGraphicFramePr>
          <p:nvPr/>
        </p:nvGraphicFramePr>
        <p:xfrm>
          <a:off x="5815013" y="5661025"/>
          <a:ext cx="3284537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6" name="Equation" r:id="rId12" imgW="2628900" imgH="482600" progId="Equation.3">
                  <p:embed/>
                </p:oleObj>
              </mc:Choice>
              <mc:Fallback>
                <p:oleObj name="Equation" r:id="rId12" imgW="26289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15013" y="5661025"/>
                        <a:ext cx="3284537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347" name="TextBox 12"/>
          <p:cNvSpPr txBox="1">
            <a:spLocks noChangeArrowheads="1"/>
          </p:cNvSpPr>
          <p:nvPr/>
        </p:nvSpPr>
        <p:spPr bwMode="auto">
          <a:xfrm>
            <a:off x="4500563" y="4264025"/>
            <a:ext cx="1679575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stress</a:t>
            </a:r>
          </a:p>
        </p:txBody>
      </p:sp>
      <p:sp>
        <p:nvSpPr>
          <p:cNvPr id="13348" name="TextBox 13"/>
          <p:cNvSpPr txBox="1">
            <a:spLocks noChangeArrowheads="1"/>
          </p:cNvSpPr>
          <p:nvPr/>
        </p:nvSpPr>
        <p:spPr bwMode="auto">
          <a:xfrm>
            <a:off x="4500563" y="5765800"/>
            <a:ext cx="24987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transverse: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endParaRPr lang="en-GB" altLang="en-US" sz="1600" baseline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 principal stress</a:t>
            </a:r>
          </a:p>
        </p:txBody>
      </p:sp>
      <p:sp>
        <p:nvSpPr>
          <p:cNvPr id="13349" name="TextBox 14"/>
          <p:cNvSpPr txBox="1">
            <a:spLocks noChangeArrowheads="1"/>
          </p:cNvSpPr>
          <p:nvPr/>
        </p:nvSpPr>
        <p:spPr bwMode="auto">
          <a:xfrm>
            <a:off x="4500563" y="5076825"/>
            <a:ext cx="231616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shear: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partial distortion energy</a:t>
            </a:r>
          </a:p>
        </p:txBody>
      </p:sp>
      <p:sp>
        <p:nvSpPr>
          <p:cNvPr id="5" name="Rectangle 4"/>
          <p:cNvSpPr/>
          <p:nvPr/>
        </p:nvSpPr>
        <p:spPr>
          <a:xfrm>
            <a:off x="15875" y="6194425"/>
            <a:ext cx="4572000" cy="6461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Ruijter, W., Analysis of mechanical properties of woven textile composite as functions of textile geometry, PhD dissertation, University of Nottingham, 2008</a:t>
            </a:r>
          </a:p>
        </p:txBody>
      </p:sp>
      <p:sp>
        <p:nvSpPr>
          <p:cNvPr id="7" name="Rectangle 6"/>
          <p:cNvSpPr/>
          <p:nvPr/>
        </p:nvSpPr>
        <p:spPr>
          <a:xfrm>
            <a:off x="381000" y="3522663"/>
            <a:ext cx="5213350" cy="338137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Failure model (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Ruijter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):</a:t>
            </a:r>
          </a:p>
        </p:txBody>
      </p:sp>
      <p:sp>
        <p:nvSpPr>
          <p:cNvPr id="13353" name="TextBox 1"/>
          <p:cNvSpPr txBox="1">
            <a:spLocks noChangeArrowheads="1"/>
          </p:cNvSpPr>
          <p:nvPr/>
        </p:nvSpPr>
        <p:spPr bwMode="auto">
          <a:xfrm>
            <a:off x="381000" y="3976688"/>
            <a:ext cx="3148013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longitudinal: brittle failure (fibres)</a:t>
            </a:r>
          </a:p>
        </p:txBody>
      </p:sp>
      <p:graphicFrame>
        <p:nvGraphicFramePr>
          <p:cNvPr id="2" name="Object 1"/>
          <p:cNvGraphicFramePr>
            <a:graphicFrameLocks noChangeAspect="1"/>
          </p:cNvGraphicFramePr>
          <p:nvPr/>
        </p:nvGraphicFramePr>
        <p:xfrm>
          <a:off x="468313" y="4265613"/>
          <a:ext cx="1508125" cy="603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7" name="Equation" r:id="rId14" imgW="1206500" imgH="482600" progId="Equation.3">
                  <p:embed/>
                </p:oleObj>
              </mc:Choice>
              <mc:Fallback>
                <p:oleObj name="Equation" r:id="rId14" imgW="1206500" imgH="482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8313" y="4265613"/>
                        <a:ext cx="1508125" cy="6032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angle 2"/>
          <p:cNvSpPr/>
          <p:nvPr/>
        </p:nvSpPr>
        <p:spPr>
          <a:xfrm>
            <a:off x="395288" y="5040313"/>
            <a:ext cx="3330575" cy="5857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transverse, shear: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gradual stiffness reduction (matrix)</a:t>
            </a:r>
            <a:endParaRPr lang="en-GB" sz="1600" baseline="-250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2463800" y="5580063"/>
            <a:ext cx="2036763" cy="585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8, </a:t>
            </a:r>
            <a:r>
              <a:rPr lang="en-GB" altLang="en-US" sz="1600" i="1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</a:t>
            </a:r>
            <a:r>
              <a:rPr lang="en-GB" altLang="en-US" sz="160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GB" altLang="en-US" sz="1600" baseline="0" smtClean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= 13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cs typeface="Times New Roman" panose="02020603050405020304" pitchFamily="18" charset="0"/>
              </a:rPr>
              <a:t>(empirical)</a:t>
            </a:r>
          </a:p>
        </p:txBody>
      </p:sp>
    </p:spTree>
    <p:extLst>
      <p:ext uri="{BB962C8B-B14F-4D97-AF65-F5344CB8AC3E}">
        <p14:creationId xmlns:p14="http://schemas.microsoft.com/office/powerpoint/2010/main" val="3252764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47" grpId="0"/>
      <p:bldP spid="13348" grpId="0"/>
      <p:bldP spid="13349" grpId="0"/>
      <p:bldP spid="13353" grpId="0"/>
      <p:bldP spid="3" grpId="0"/>
      <p:bldP spid="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31B35032-ED9C-4A3F-A45F-3CC3F66167AA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21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pic>
        <p:nvPicPr>
          <p:cNvPr id="1433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1713" y="1008063"/>
            <a:ext cx="2736850" cy="256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Rectangle 5"/>
          <p:cNvSpPr/>
          <p:nvPr/>
        </p:nvSpPr>
        <p:spPr>
          <a:xfrm>
            <a:off x="395288" y="1196975"/>
            <a:ext cx="5184775" cy="10779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Assignment of local properties + orientations to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 voxel mesh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panose="020B0604020202020204" pitchFamily="34" charset="0"/>
              </a:rPr>
              <a:t>of composite unit cell for mechanical FE analysis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434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" t="2078" r="18600" b="3204"/>
          <a:stretch>
            <a:fillRect/>
          </a:stretch>
        </p:blipFill>
        <p:spPr bwMode="auto">
          <a:xfrm>
            <a:off x="222250" y="3746500"/>
            <a:ext cx="4011613" cy="3067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3" name="TextBox 8"/>
          <p:cNvSpPr txBox="1">
            <a:spLocks noChangeArrowheads="1"/>
          </p:cNvSpPr>
          <p:nvPr/>
        </p:nvSpPr>
        <p:spPr bwMode="auto">
          <a:xfrm>
            <a:off x="3192463" y="5632450"/>
            <a:ext cx="760412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sp>
        <p:nvSpPr>
          <p:cNvPr id="14344" name="TextBox 12"/>
          <p:cNvSpPr txBox="1">
            <a:spLocks noChangeArrowheads="1"/>
          </p:cNvSpPr>
          <p:nvPr/>
        </p:nvSpPr>
        <p:spPr bwMode="auto">
          <a:xfrm>
            <a:off x="2124075" y="5207000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 repeats)</a:t>
            </a:r>
          </a:p>
        </p:txBody>
      </p:sp>
      <p:sp>
        <p:nvSpPr>
          <p:cNvPr id="14345" name="TextBox 4"/>
          <p:cNvSpPr txBox="1">
            <a:spLocks noChangeArrowheads="1"/>
          </p:cNvSpPr>
          <p:nvPr/>
        </p:nvSpPr>
        <p:spPr bwMode="auto">
          <a:xfrm>
            <a:off x="827088" y="3841750"/>
            <a:ext cx="13081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warp-direction</a:t>
            </a:r>
          </a:p>
        </p:txBody>
      </p:sp>
      <p:pic>
        <p:nvPicPr>
          <p:cNvPr id="14346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5" t="2089" r="18561" b="4300"/>
          <a:stretch>
            <a:fillRect/>
          </a:stretch>
        </p:blipFill>
        <p:spPr bwMode="auto">
          <a:xfrm>
            <a:off x="4921250" y="3754438"/>
            <a:ext cx="3971925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7" name="TextBox 12"/>
          <p:cNvSpPr txBox="1">
            <a:spLocks noChangeArrowheads="1"/>
          </p:cNvSpPr>
          <p:nvPr/>
        </p:nvSpPr>
        <p:spPr bwMode="auto">
          <a:xfrm>
            <a:off x="6556375" y="5432425"/>
            <a:ext cx="89535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experiments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repeats)</a:t>
            </a:r>
          </a:p>
        </p:txBody>
      </p:sp>
      <p:sp>
        <p:nvSpPr>
          <p:cNvPr id="14348" name="TextBox 8"/>
          <p:cNvSpPr txBox="1">
            <a:spLocks noChangeArrowheads="1"/>
          </p:cNvSpPr>
          <p:nvPr/>
        </p:nvSpPr>
        <p:spPr bwMode="auto">
          <a:xfrm>
            <a:off x="7773988" y="5634038"/>
            <a:ext cx="758825" cy="247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simulation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493713" y="2222500"/>
          <a:ext cx="5184775" cy="135096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369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3695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04769">
                <a:tc rowSpan="2">
                  <a:txBody>
                    <a:bodyPr/>
                    <a:lstStyle/>
                    <a:p>
                      <a:pPr algn="ctr"/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warp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weft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69">
                <a:tc vMerge="1">
                  <a:txBody>
                    <a:bodyPr/>
                    <a:lstStyle/>
                    <a:p>
                      <a:endParaRPr lang="en-GB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F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i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/ </a:t>
                      </a:r>
                      <a:r>
                        <a:rPr lang="en-GB" sz="1400" b="0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GPa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simulation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845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669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64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712"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experiment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791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38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60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2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710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 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21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58 </a:t>
                      </a:r>
                      <a:r>
                        <a:rPr lang="en-GB" sz="1400" baseline="0" dirty="0" smtClean="0">
                          <a:latin typeface="Times New Roman" pitchFamily="18" charset="0"/>
                          <a:cs typeface="Times New Roman" pitchFamily="18" charset="0"/>
                          <a:sym typeface="Symbol" pitchFamily="18" charset="2"/>
                        </a:rPr>
                        <a:t></a:t>
                      </a:r>
                      <a:r>
                        <a:rPr lang="en-GB" sz="1400" b="0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3</a:t>
                      </a:r>
                      <a:endParaRPr lang="en-GB" sz="1400" b="0" dirty="0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 marL="91444" marR="91444" marT="45705" marB="45705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3" name="Rectangle 2"/>
          <p:cNvSpPr/>
          <p:nvPr/>
        </p:nvSpPr>
        <p:spPr>
          <a:xfrm>
            <a:off x="5940425" y="3511550"/>
            <a:ext cx="3292475" cy="277813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2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voxels representing resin only are not shown</a:t>
            </a:r>
          </a:p>
        </p:txBody>
      </p:sp>
      <p:sp>
        <p:nvSpPr>
          <p:cNvPr id="14381" name="TextBox 4"/>
          <p:cNvSpPr txBox="1">
            <a:spLocks noChangeArrowheads="1"/>
          </p:cNvSpPr>
          <p:nvPr/>
        </p:nvSpPr>
        <p:spPr bwMode="auto">
          <a:xfrm>
            <a:off x="5508625" y="3841750"/>
            <a:ext cx="12477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4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weft-direction</a:t>
            </a:r>
          </a:p>
        </p:txBody>
      </p:sp>
    </p:spTree>
    <p:extLst>
      <p:ext uri="{BB962C8B-B14F-4D97-AF65-F5344CB8AC3E}">
        <p14:creationId xmlns:p14="http://schemas.microsoft.com/office/powerpoint/2010/main" val="1495517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62" name="Picture 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7" t="2229" r="18391" b="3883"/>
          <a:stretch>
            <a:fillRect/>
          </a:stretch>
        </p:blipFill>
        <p:spPr bwMode="auto">
          <a:xfrm>
            <a:off x="468313" y="2060575"/>
            <a:ext cx="3968750" cy="3040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363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05A917B-17E4-42D3-9E8E-11B32218BD02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22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sp>
        <p:nvSpPr>
          <p:cNvPr id="15365" name="TextBox 9"/>
          <p:cNvSpPr txBox="1">
            <a:spLocks noChangeArrowheads="1"/>
          </p:cNvSpPr>
          <p:nvPr/>
        </p:nvSpPr>
        <p:spPr bwMode="auto">
          <a:xfrm>
            <a:off x="4859338" y="2060575"/>
            <a:ext cx="3897312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failure strain similar in both directions</a:t>
            </a:r>
          </a:p>
        </p:txBody>
      </p:sp>
      <p:sp>
        <p:nvSpPr>
          <p:cNvPr id="15367" name="TextBox 9"/>
          <p:cNvSpPr txBox="1">
            <a:spLocks noChangeArrowheads="1"/>
          </p:cNvSpPr>
          <p:nvPr/>
        </p:nvSpPr>
        <p:spPr bwMode="auto">
          <a:xfrm>
            <a:off x="4868863" y="3141663"/>
            <a:ext cx="38973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difference in strength is related to ratio of fibre volume in both directions, if surface layers are discounted</a:t>
            </a:r>
          </a:p>
        </p:txBody>
      </p:sp>
      <p:cxnSp>
        <p:nvCxnSpPr>
          <p:cNvPr id="15368" name="Straight Arrow Connector 7"/>
          <p:cNvCxnSpPr>
            <a:cxnSpLocks noChangeShapeType="1"/>
          </p:cNvCxnSpPr>
          <p:nvPr/>
        </p:nvCxnSpPr>
        <p:spPr bwMode="auto">
          <a:xfrm>
            <a:off x="3840163" y="2287588"/>
            <a:ext cx="0" cy="434975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9"/>
          <p:cNvSpPr txBox="1">
            <a:spLocks noChangeArrowheads="1"/>
          </p:cNvSpPr>
          <p:nvPr/>
        </p:nvSpPr>
        <p:spPr bwMode="auto">
          <a:xfrm>
            <a:off x="381000" y="1268413"/>
            <a:ext cx="48387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Comparison of calculated properties in warp- and weft-direction</a:t>
            </a:r>
          </a:p>
        </p:txBody>
      </p:sp>
      <p:graphicFrame>
        <p:nvGraphicFramePr>
          <p:cNvPr id="15371" name="Object 12"/>
          <p:cNvGraphicFramePr>
            <a:graphicFrameLocks noChangeAspect="1"/>
          </p:cNvGraphicFramePr>
          <p:nvPr/>
        </p:nvGraphicFramePr>
        <p:xfrm>
          <a:off x="5224463" y="4046538"/>
          <a:ext cx="984250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Equation" r:id="rId4" imgW="787400" imgH="457200" progId="Equation.3">
                  <p:embed/>
                </p:oleObj>
              </mc:Choice>
              <mc:Fallback>
                <p:oleObj name="Equation" r:id="rId4" imgW="7874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4046538"/>
                        <a:ext cx="984250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72" name="TextBox 9"/>
          <p:cNvSpPr txBox="1">
            <a:spLocks noChangeArrowheads="1"/>
          </p:cNvSpPr>
          <p:nvPr/>
        </p:nvSpPr>
        <p:spPr bwMode="auto">
          <a:xfrm>
            <a:off x="4868863" y="4789488"/>
            <a:ext cx="3897312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crimped surface layers in weft-direction contribute little to strength</a:t>
            </a:r>
          </a:p>
        </p:txBody>
      </p:sp>
      <p:graphicFrame>
        <p:nvGraphicFramePr>
          <p:cNvPr id="15373" name="Object 13"/>
          <p:cNvGraphicFramePr>
            <a:graphicFrameLocks noChangeAspect="1"/>
          </p:cNvGraphicFramePr>
          <p:nvPr/>
        </p:nvGraphicFramePr>
        <p:xfrm>
          <a:off x="6810375" y="4081463"/>
          <a:ext cx="17303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Equation" r:id="rId6" imgW="1384300" imgH="457200" progId="Equation.3">
                  <p:embed/>
                </p:oleObj>
              </mc:Choice>
              <mc:Fallback>
                <p:oleObj name="Equation" r:id="rId6" imgW="13843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10375" y="4081463"/>
                        <a:ext cx="1730375" cy="5715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5374" name="Straight Arrow Connector 7"/>
          <p:cNvCxnSpPr>
            <a:cxnSpLocks noChangeShapeType="1"/>
          </p:cNvCxnSpPr>
          <p:nvPr/>
        </p:nvCxnSpPr>
        <p:spPr bwMode="auto">
          <a:xfrm>
            <a:off x="3348038" y="2814638"/>
            <a:ext cx="0" cy="433387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5" name="Straight Connector 6"/>
          <p:cNvCxnSpPr>
            <a:cxnSpLocks noChangeShapeType="1"/>
          </p:cNvCxnSpPr>
          <p:nvPr/>
        </p:nvCxnSpPr>
        <p:spPr bwMode="auto">
          <a:xfrm>
            <a:off x="1849438" y="2768600"/>
            <a:ext cx="2509837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376" name="Straight Connector 6"/>
          <p:cNvCxnSpPr>
            <a:cxnSpLocks noChangeShapeType="1"/>
          </p:cNvCxnSpPr>
          <p:nvPr/>
        </p:nvCxnSpPr>
        <p:spPr bwMode="auto">
          <a:xfrm>
            <a:off x="1876425" y="3284538"/>
            <a:ext cx="2511425" cy="0"/>
          </a:xfrm>
          <a:prstGeom prst="line">
            <a:avLst/>
          </a:prstGeom>
          <a:noFill/>
          <a:ln w="25400" algn="ctr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5377" name="TextBox 9"/>
          <p:cNvSpPr txBox="1">
            <a:spLocks noChangeArrowheads="1"/>
          </p:cNvSpPr>
          <p:nvPr/>
        </p:nvSpPr>
        <p:spPr bwMode="auto">
          <a:xfrm>
            <a:off x="4868863" y="2600325"/>
            <a:ext cx="41402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predicted failure of crimped surface layers</a:t>
            </a:r>
          </a:p>
        </p:txBody>
      </p:sp>
      <p:sp>
        <p:nvSpPr>
          <p:cNvPr id="4" name="TextBox 8"/>
          <p:cNvSpPr txBox="1">
            <a:spLocks noChangeArrowheads="1"/>
          </p:cNvSpPr>
          <p:nvPr/>
        </p:nvSpPr>
        <p:spPr bwMode="auto">
          <a:xfrm>
            <a:off x="3101975" y="2319338"/>
            <a:ext cx="461963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warp</a:t>
            </a:r>
          </a:p>
        </p:txBody>
      </p:sp>
      <p:sp>
        <p:nvSpPr>
          <p:cNvPr id="5" name="TextBox 8"/>
          <p:cNvSpPr txBox="1">
            <a:spLocks noChangeArrowheads="1"/>
          </p:cNvSpPr>
          <p:nvPr/>
        </p:nvSpPr>
        <p:spPr bwMode="auto">
          <a:xfrm>
            <a:off x="3635375" y="3779838"/>
            <a:ext cx="419100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weft</a:t>
            </a:r>
          </a:p>
        </p:txBody>
      </p:sp>
    </p:spTree>
    <p:extLst>
      <p:ext uri="{BB962C8B-B14F-4D97-AF65-F5344CB8AC3E}">
        <p14:creationId xmlns:p14="http://schemas.microsoft.com/office/powerpoint/2010/main" val="4122043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/>
      <p:bldP spid="15372" grpId="0"/>
      <p:bldP spid="1537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9" t="2362" r="18211" b="4021"/>
          <a:stretch>
            <a:fillRect/>
          </a:stretch>
        </p:blipFill>
        <p:spPr bwMode="auto">
          <a:xfrm>
            <a:off x="3995738" y="1046163"/>
            <a:ext cx="3995737" cy="303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387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27B64DCB-11FB-4E8B-90FB-EA0F06CCE78D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23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Unit cell mechanical analysis</a:t>
            </a:r>
          </a:p>
        </p:txBody>
      </p:sp>
      <p:pic>
        <p:nvPicPr>
          <p:cNvPr id="16389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3"/>
          <a:stretch>
            <a:fillRect/>
          </a:stretch>
        </p:blipFill>
        <p:spPr bwMode="auto">
          <a:xfrm>
            <a:off x="2822575" y="3838575"/>
            <a:ext cx="2781300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0" name="TextBox 1"/>
          <p:cNvSpPr txBox="1">
            <a:spLocks noChangeArrowheads="1"/>
          </p:cNvSpPr>
          <p:nvPr/>
        </p:nvSpPr>
        <p:spPr bwMode="auto">
          <a:xfrm>
            <a:off x="381000" y="1692275"/>
            <a:ext cx="3471863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Influence of voxel mesh density,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weft yarns only</a:t>
            </a:r>
          </a:p>
        </p:txBody>
      </p:sp>
      <p:cxnSp>
        <p:nvCxnSpPr>
          <p:cNvPr id="16392" name="Straight Arrow Connector 3"/>
          <p:cNvCxnSpPr>
            <a:cxnSpLocks noChangeShapeType="1"/>
          </p:cNvCxnSpPr>
          <p:nvPr/>
        </p:nvCxnSpPr>
        <p:spPr bwMode="auto">
          <a:xfrm flipH="1">
            <a:off x="5243513" y="4941888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394" name="Straight Arrow Connector 14"/>
          <p:cNvCxnSpPr>
            <a:cxnSpLocks noChangeShapeType="1"/>
          </p:cNvCxnSpPr>
          <p:nvPr/>
        </p:nvCxnSpPr>
        <p:spPr bwMode="auto">
          <a:xfrm>
            <a:off x="6761163" y="1835150"/>
            <a:ext cx="379412" cy="0"/>
          </a:xfrm>
          <a:prstGeom prst="straightConnector1">
            <a:avLst/>
          </a:prstGeom>
          <a:noFill/>
          <a:ln w="25400" algn="ctr">
            <a:solidFill>
              <a:schemeClr val="tx1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395" name="TextBox 9"/>
          <p:cNvSpPr txBox="1">
            <a:spLocks noChangeArrowheads="1"/>
          </p:cNvSpPr>
          <p:nvPr/>
        </p:nvSpPr>
        <p:spPr bwMode="auto">
          <a:xfrm>
            <a:off x="400050" y="3124200"/>
            <a:ext cx="3897313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significant difference in failure strain</a:t>
            </a:r>
          </a:p>
        </p:txBody>
      </p:sp>
      <p:cxnSp>
        <p:nvCxnSpPr>
          <p:cNvPr id="16397" name="Straight Arrow Connector 3"/>
          <p:cNvCxnSpPr>
            <a:cxnSpLocks noChangeShapeType="1"/>
          </p:cNvCxnSpPr>
          <p:nvPr/>
        </p:nvCxnSpPr>
        <p:spPr bwMode="auto">
          <a:xfrm>
            <a:off x="3906838" y="6381750"/>
            <a:ext cx="360362" cy="0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" name="TextBox 8"/>
          <p:cNvSpPr txBox="1">
            <a:spLocks noChangeArrowheads="1"/>
          </p:cNvSpPr>
          <p:nvPr/>
        </p:nvSpPr>
        <p:spPr bwMode="auto">
          <a:xfrm>
            <a:off x="6573838" y="2312988"/>
            <a:ext cx="566737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coarse</a:t>
            </a:r>
          </a:p>
        </p:txBody>
      </p:sp>
      <p:sp>
        <p:nvSpPr>
          <p:cNvPr id="16396" name="TextBox 8"/>
          <p:cNvSpPr txBox="1">
            <a:spLocks noChangeArrowheads="1"/>
          </p:cNvSpPr>
          <p:nvPr/>
        </p:nvSpPr>
        <p:spPr bwMode="auto">
          <a:xfrm>
            <a:off x="7432675" y="2066925"/>
            <a:ext cx="390525" cy="24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0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fine</a:t>
            </a:r>
          </a:p>
        </p:txBody>
      </p:sp>
      <p:pic>
        <p:nvPicPr>
          <p:cNvPr id="3" name="Picture 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26" r="4964" b="2115"/>
          <a:stretch>
            <a:fillRect/>
          </a:stretch>
        </p:blipFill>
        <p:spPr bwMode="auto">
          <a:xfrm>
            <a:off x="6227763" y="3971925"/>
            <a:ext cx="2892425" cy="288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TextBox 9"/>
          <p:cNvSpPr txBox="1">
            <a:spLocks noChangeArrowheads="1"/>
          </p:cNvSpPr>
          <p:nvPr/>
        </p:nvSpPr>
        <p:spPr bwMode="auto">
          <a:xfrm>
            <a:off x="400050" y="4724400"/>
            <a:ext cx="2452688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GB" altLang="en-US" sz="1600" baseline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artefacts in geometry meshing affect simulation results</a:t>
            </a:r>
          </a:p>
        </p:txBody>
      </p:sp>
    </p:spTree>
    <p:extLst>
      <p:ext uri="{BB962C8B-B14F-4D97-AF65-F5344CB8AC3E}">
        <p14:creationId xmlns:p14="http://schemas.microsoft.com/office/powerpoint/2010/main" val="19027372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5" grpId="0"/>
      <p:bldP spid="17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E6C59978-69D1-4AF7-9EAC-BCB23C68E020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24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540125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For a 3D orthogonal weave, the architecture was characterised in detail by analysis of </a:t>
            </a:r>
            <a:r>
              <a:rPr lang="en-GB" sz="1600" i="1" dirty="0">
                <a:solidFill>
                  <a:srgbClr val="000000"/>
                </a:solidFill>
                <a:latin typeface="Symbol" pitchFamily="18" charset="2"/>
                <a:ea typeface="ＭＳ Ｐゴシック" panose="020B0600070205080204" pitchFamily="34" charset="-128"/>
                <a:cs typeface="Times" pitchFamily="18" charset="0"/>
              </a:rPr>
              <a:t>m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-CT images of composites.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Geometrical unit cell models were generated in </a:t>
            </a:r>
            <a:r>
              <a:rPr lang="en-GB" sz="1600" dirty="0" err="1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TexGen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 in a semi-automated manner.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Fabric permeability predictions based on simulations of impregnating flow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improved significantly in accuracy with increasing level of detail in geometrical modelling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that binder configuration on fabric surface has significant effect on weft permeability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Composite strength predictions based on static mechanical analyses 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showed good quantitative agreement with experimental results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Char char="•"/>
              <a:defRPr/>
            </a:pP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Times" pitchFamily="18" charset="0"/>
              </a:rPr>
              <a:t>indicated reduced strength in weft-direction, mainly due to crimp in surface layers</a:t>
            </a:r>
          </a:p>
        </p:txBody>
      </p:sp>
    </p:spTree>
    <p:extLst>
      <p:ext uri="{BB962C8B-B14F-4D97-AF65-F5344CB8AC3E}">
        <p14:creationId xmlns:p14="http://schemas.microsoft.com/office/powerpoint/2010/main" val="3441376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fld id="{F65D10E7-5965-4499-B006-B33D7EA0C211}" type="slidenum">
              <a:rPr lang="en-US" altLang="en-US" sz="800" baseline="0">
                <a:solidFill>
                  <a:srgbClr val="808080"/>
                </a:solidFill>
                <a:latin typeface="Arial" panose="020B0604020202020204" pitchFamily="34" charset="0"/>
              </a:rPr>
              <a:pPr/>
              <a:t>25</a:t>
            </a:fld>
            <a:endParaRPr lang="en-US" altLang="en-US" sz="800" baseline="0">
              <a:solidFill>
                <a:srgbClr val="808080"/>
              </a:solidFill>
              <a:latin typeface="Arial" panose="020B0604020202020204" pitchFamily="34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.</a:t>
            </a:r>
          </a:p>
          <a:p>
            <a:pPr eaLnBrk="1" hangingPunct="1">
              <a:defRPr/>
            </a:pP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anose="020B0600070205080204" pitchFamily="34" charset="-128"/>
                <a:cs typeface="Arial" charset="0"/>
              </a:rPr>
              <a:t>3D woven fabric was supplied by Airbus UK.</a:t>
            </a:r>
            <a:endParaRPr lang="en-GB" sz="1600" dirty="0">
              <a:solidFill>
                <a:srgbClr val="000000"/>
              </a:solidFill>
              <a:ea typeface="ＭＳ Ｐゴシック" panose="020B0600070205080204" pitchFamily="34" charset="-128"/>
              <a:cs typeface="Arial" charset="0"/>
            </a:endParaRPr>
          </a:p>
          <a:p>
            <a:pPr marL="285750" indent="-285750" eaLnBrk="1" hangingPunct="1">
              <a:buFont typeface="Arial" pitchFamily="34" charset="0"/>
              <a:buChar char="•"/>
              <a:defRPr/>
            </a:pPr>
            <a:endParaRPr lang="en-US" sz="1600" kern="0" dirty="0" smtClean="0">
              <a:solidFill>
                <a:srgbClr val="000000"/>
              </a:solidFill>
              <a:ea typeface="ＭＳ Ｐゴシック" panose="020B0600070205080204" pitchFamily="34" charset="-128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33702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81000" y="1447800"/>
            <a:ext cx="8367713" cy="1476375"/>
          </a:xfrm>
        </p:spPr>
        <p:txBody>
          <a:bodyPr/>
          <a:lstStyle/>
          <a:p>
            <a:r>
              <a:rPr lang="en-GB" sz="3200" b="1" dirty="0" smtClean="0">
                <a:ea typeface="ＭＳ Ｐゴシック" pitchFamily="34" charset="-128"/>
              </a:rPr>
              <a:t>Predicting the Coefficient of Thermal Expansion for Textile Composites Based on a Unit Cell Approach</a:t>
            </a:r>
            <a:r>
              <a:rPr lang="en-US" sz="3200" b="1" dirty="0" smtClean="0">
                <a:ea typeface="ＭＳ Ｐゴシック" pitchFamily="34" charset="-128"/>
              </a:rPr>
              <a:t/>
            </a:r>
            <a:br>
              <a:rPr lang="en-US" sz="3200" b="1" dirty="0" smtClean="0">
                <a:ea typeface="ＭＳ Ｐゴシック" pitchFamily="34" charset="-128"/>
              </a:rPr>
            </a:br>
            <a:r>
              <a:rPr lang="en-US" sz="3200" dirty="0" smtClean="0">
                <a:ea typeface="ＭＳ Ｐゴシック" pitchFamily="34" charset="-128"/>
              </a:rPr>
              <a:t/>
            </a:r>
            <a:br>
              <a:rPr lang="en-US" sz="3200" dirty="0" smtClean="0">
                <a:ea typeface="ＭＳ Ｐゴシック" pitchFamily="34" charset="-128"/>
              </a:rPr>
            </a:br>
            <a:r>
              <a:rPr lang="en-GB" sz="3200" dirty="0" smtClean="0">
                <a:ea typeface="ＭＳ Ｐゴシック" pitchFamily="34" charset="-128"/>
              </a:rPr>
              <a:t/>
            </a:r>
            <a:br>
              <a:rPr lang="en-GB" sz="3200" dirty="0" smtClean="0">
                <a:ea typeface="ＭＳ Ｐゴシック" pitchFamily="34" charset="-128"/>
              </a:rPr>
            </a:br>
            <a:endParaRPr lang="en-US" sz="32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" y="3540125"/>
            <a:ext cx="8464425" cy="609600"/>
          </a:xfrm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GB" sz="1800" u="sng" dirty="0" smtClean="0">
                <a:ea typeface="ＭＳ Ｐゴシック" pitchFamily="34" charset="-128"/>
              </a:rPr>
              <a:t>Louise P. Brown</a:t>
            </a:r>
            <a:r>
              <a:rPr lang="en-GB" sz="1800" dirty="0" smtClean="0">
                <a:ea typeface="ＭＳ Ｐゴシック" pitchFamily="34" charset="-128"/>
              </a:rPr>
              <a:t>, Xuesen </a:t>
            </a:r>
            <a:r>
              <a:rPr lang="en-GB" sz="1800" dirty="0">
                <a:ea typeface="ＭＳ Ｐゴシック" pitchFamily="34" charset="-128"/>
              </a:rPr>
              <a:t>Zeng</a:t>
            </a:r>
            <a:r>
              <a:rPr lang="en-GB" sz="1800" dirty="0" smtClean="0">
                <a:ea typeface="ＭＳ Ｐゴシック" pitchFamily="34" charset="-128"/>
              </a:rPr>
              <a:t>, Andrew C. Long, Richard Brooks, I. Arthur Jones </a:t>
            </a:r>
            <a:r>
              <a:rPr lang="en-US" sz="1800" dirty="0" smtClean="0">
                <a:ea typeface="ＭＳ Ｐゴシック" pitchFamily="34" charset="-128"/>
              </a:rPr>
              <a:t/>
            </a:r>
            <a:br>
              <a:rPr lang="en-US" sz="1800" dirty="0" smtClean="0">
                <a:ea typeface="ＭＳ Ｐゴシック" pitchFamily="34" charset="-128"/>
              </a:rPr>
            </a:br>
            <a:endParaRPr lang="en-US" sz="1800" dirty="0" smtClean="0">
              <a:ea typeface="ＭＳ Ｐゴシック" pitchFamily="34" charset="-128"/>
            </a:endParaRPr>
          </a:p>
          <a:p>
            <a:pPr eaLnBrk="1" hangingPunct="1"/>
            <a:r>
              <a:rPr lang="en-GB" sz="1800" b="1" dirty="0" smtClean="0">
                <a:ea typeface="ＭＳ Ｐゴシック" pitchFamily="34" charset="-128"/>
              </a:rPr>
              <a:t/>
            </a:r>
            <a:br>
              <a:rPr lang="en-GB" sz="1800" b="1" dirty="0" smtClean="0">
                <a:ea typeface="ＭＳ Ｐゴシック" pitchFamily="34" charset="-128"/>
              </a:rPr>
            </a:br>
            <a:endParaRPr lang="en-US" sz="1800" dirty="0" smtClean="0">
              <a:solidFill>
                <a:srgbClr val="6D0012"/>
              </a:solidFill>
              <a:ea typeface="ＭＳ Ｐゴシック" pitchFamily="34" charset="-12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81000" y="5702688"/>
            <a:ext cx="8158163" cy="8356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5000"/>
              </a:lnSpc>
              <a:spcAft>
                <a:spcPts val="400"/>
              </a:spcAft>
            </a:pP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 P Brown, X Zeng, A C Long, R Brooks, I A Jones. “Predicting the coefficient of expansion for textile composites based on a unit cell approach”, Proc. 11</a:t>
            </a:r>
            <a:r>
              <a:rPr lang="en-US" sz="1400" baseline="300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</a:t>
            </a:r>
            <a:r>
              <a:rPr lang="en-US" sz="1400" dirty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Int. Conf. on Textile Composites (TexComp-11), Leuven, Sept 2013.</a:t>
            </a:r>
            <a:endParaRPr lang="en-GB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5862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Slide Number Placeholder 5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5423E9BF-675D-49B0-B3B7-2ED0DC683257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27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74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Objectives</a:t>
            </a:r>
            <a:endParaRPr lang="en-US" sz="3200" kern="0" dirty="0">
              <a:solidFill>
                <a:srgbClr val="FFFFFF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340629" y="1332709"/>
            <a:ext cx="4015347" cy="4798491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rtlCol="0" anchor="t"/>
          <a:lstStyle/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predict coefficients of thermal expansion (CTEs) for sheared woven fabric laminates, which have been characterised through experiments.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To improve the quality of prediction by automated creation of realistic geometries in TexGen</a:t>
            </a: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endParaRPr lang="en-GB" sz="1600" kern="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pPr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Sources of shear deformation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Fabric forming</a:t>
            </a:r>
          </a:p>
          <a:p>
            <a:pPr marL="285750" indent="-285750">
              <a:buFont typeface="Arial" pitchFamily="34" charset="0"/>
              <a:buChar char="•"/>
              <a:defRPr/>
            </a:pPr>
            <a:r>
              <a:rPr lang="en-GB" sz="1600" kern="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Manufacturing defects caused by material handling</a:t>
            </a:r>
          </a:p>
        </p:txBody>
      </p:sp>
      <p:pic>
        <p:nvPicPr>
          <p:cNvPr id="10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01" t="10271" r="22182" b="13373"/>
          <a:stretch>
            <a:fillRect/>
          </a:stretch>
        </p:blipFill>
        <p:spPr bwMode="auto">
          <a:xfrm>
            <a:off x="6295079" y="2564904"/>
            <a:ext cx="2018415" cy="21225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3" y="2455222"/>
            <a:ext cx="995599" cy="1008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113" y="3668516"/>
            <a:ext cx="1019549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452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28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1845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Textile Modelling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51520" y="1196752"/>
            <a:ext cx="496855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Extension to existing 2D weave wizard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Input shear angle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Optional sheared domain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9" y="2370580"/>
            <a:ext cx="4993197" cy="323655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338" y="2639457"/>
            <a:ext cx="4993197" cy="3992369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326422" y="2708920"/>
            <a:ext cx="8491156" cy="3240000"/>
            <a:chOff x="440284" y="2708920"/>
            <a:chExt cx="8491156" cy="3240000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0284" y="2708920"/>
              <a:ext cx="4046010" cy="3240000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85431" y="2708920"/>
              <a:ext cx="4046009" cy="3240000"/>
            </a:xfrm>
            <a:prstGeom prst="rect">
              <a:avLst/>
            </a:prstGeom>
          </p:spPr>
        </p:pic>
      </p:grpSp>
      <p:sp>
        <p:nvSpPr>
          <p:cNvPr id="12" name="TextBox 11"/>
          <p:cNvSpPr txBox="1"/>
          <p:nvPr/>
        </p:nvSpPr>
        <p:spPr>
          <a:xfrm>
            <a:off x="4877487" y="6021288"/>
            <a:ext cx="38341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Max intersection depth = 0.034mm</a:t>
            </a:r>
          </a:p>
        </p:txBody>
      </p:sp>
    </p:spTree>
    <p:extLst>
      <p:ext uri="{BB962C8B-B14F-4D97-AF65-F5344CB8AC3E}">
        <p14:creationId xmlns:p14="http://schemas.microsoft.com/office/powerpoint/2010/main" val="16255842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29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7544" y="188640"/>
            <a:ext cx="55446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Sheared Yarn Rotation Angle</a:t>
            </a:r>
          </a:p>
        </p:txBody>
      </p:sp>
      <p:pic>
        <p:nvPicPr>
          <p:cNvPr id="4" name="Picture 3" descr="EllipticalCyliners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564" y="1187253"/>
            <a:ext cx="2844316" cy="2650604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 descr="SurfaceTangent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3864352"/>
            <a:ext cx="3852428" cy="288032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/>
          <p:cNvSpPr txBox="1"/>
          <p:nvPr/>
        </p:nvSpPr>
        <p:spPr>
          <a:xfrm>
            <a:off x="4003639" y="1054477"/>
            <a:ext cx="42484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Calculation of rotational angle at yarn crossover to avoid intersections</a:t>
            </a: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5956" y="1672227"/>
            <a:ext cx="4863474" cy="3237856"/>
          </a:xfrm>
          <a:prstGeom prst="rect">
            <a:avLst/>
          </a:prstGeom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4048" y="5229200"/>
            <a:ext cx="3024336" cy="13897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2" name="Group 11"/>
          <p:cNvGrpSpPr/>
          <p:nvPr/>
        </p:nvGrpSpPr>
        <p:grpSpPr>
          <a:xfrm>
            <a:off x="3143701" y="2780929"/>
            <a:ext cx="6552728" cy="3383418"/>
            <a:chOff x="1331640" y="3544163"/>
            <a:chExt cx="6371348" cy="3115593"/>
          </a:xfrm>
        </p:grpSpPr>
        <p:pic>
          <p:nvPicPr>
            <p:cNvPr id="15" name="Picture 2"/>
            <p:cNvPicPr>
              <a:picLocks noChangeAspect="1" noChangeArrowheads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84813" y="4500756"/>
              <a:ext cx="5718175" cy="215900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7" name="Picture 3"/>
            <p:cNvPicPr>
              <a:picLocks noChangeAspect="1" noChangeArrowheads="1"/>
            </p:cNvPicPr>
            <p:nvPr/>
          </p:nvPicPr>
          <p:blipFill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1640" y="3544163"/>
              <a:ext cx="5718175" cy="8302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8664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50"/>
          <p:cNvSpPr txBox="1"/>
          <p:nvPr/>
        </p:nvSpPr>
        <p:spPr>
          <a:xfrm>
            <a:off x="1673883" y="142392"/>
            <a:ext cx="6297683" cy="4616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SzPct val="25000"/>
              <a:buNone/>
            </a:pPr>
            <a:r>
              <a:rPr lang="en-GB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TexGen</a:t>
            </a:r>
            <a:r>
              <a:rPr lang="en-GB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 Geometric Textile Modelling Software</a:t>
            </a:r>
          </a:p>
        </p:txBody>
      </p:sp>
      <p:pic>
        <p:nvPicPr>
          <p:cNvPr id="4" name="Shape 121"/>
          <p:cNvPicPr preferRelativeResize="0"/>
          <p:nvPr/>
        </p:nvPicPr>
        <p:blipFill rotWithShape="1">
          <a:blip r:embed="rId2">
            <a:alphaModFix/>
          </a:blip>
          <a:srcRect l="19701" t="10271" r="22182" b="13372"/>
          <a:stretch/>
        </p:blipFill>
        <p:spPr>
          <a:xfrm>
            <a:off x="8235727" y="5336858"/>
            <a:ext cx="640219" cy="69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Shape 1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8826" y="1426891"/>
            <a:ext cx="670543" cy="7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hape 123"/>
          <p:cNvSpPr/>
          <p:nvPr/>
        </p:nvSpPr>
        <p:spPr>
          <a:xfrm>
            <a:off x="99508" y="1196751"/>
            <a:ext cx="3982253" cy="1223008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Shape 124"/>
          <p:cNvSpPr/>
          <p:nvPr/>
        </p:nvSpPr>
        <p:spPr>
          <a:xfrm>
            <a:off x="3915932" y="5084055"/>
            <a:ext cx="5040559" cy="1297272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" name="Shape 125"/>
          <p:cNvSpPr/>
          <p:nvPr/>
        </p:nvSpPr>
        <p:spPr>
          <a:xfrm>
            <a:off x="419020" y="2074909"/>
            <a:ext cx="8219246" cy="3384375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25400" cap="flat" cmpd="sng">
            <a:solidFill>
              <a:srgbClr val="395E89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" name="Shape 126"/>
          <p:cNvSpPr txBox="1"/>
          <p:nvPr/>
        </p:nvSpPr>
        <p:spPr>
          <a:xfrm>
            <a:off x="1147520" y="1196751"/>
            <a:ext cx="1886225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 i="0" u="none" strike="noStrike" cap="none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Fibre/Micro-Scale</a:t>
            </a:r>
          </a:p>
        </p:txBody>
      </p:sp>
      <p:sp>
        <p:nvSpPr>
          <p:cNvPr id="10" name="Shape 127"/>
          <p:cNvSpPr txBox="1"/>
          <p:nvPr/>
        </p:nvSpPr>
        <p:spPr>
          <a:xfrm>
            <a:off x="3401767" y="2060848"/>
            <a:ext cx="2180458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Unit Cell/Meso-Scale</a:t>
            </a:r>
          </a:p>
        </p:txBody>
      </p:sp>
      <p:sp>
        <p:nvSpPr>
          <p:cNvPr id="11" name="Shape 128"/>
          <p:cNvSpPr txBox="1"/>
          <p:nvPr/>
        </p:nvSpPr>
        <p:spPr>
          <a:xfrm>
            <a:off x="6055955" y="5988801"/>
            <a:ext cx="2592287" cy="36933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800" b="1">
                <a:solidFill>
                  <a:srgbClr val="205867"/>
                </a:solidFill>
                <a:latin typeface="Calibri"/>
                <a:ea typeface="Calibri"/>
                <a:cs typeface="Calibri"/>
                <a:sym typeface="Calibri"/>
              </a:rPr>
              <a:t>Component/Macro-Scale</a:t>
            </a:r>
          </a:p>
        </p:txBody>
      </p:sp>
      <p:sp>
        <p:nvSpPr>
          <p:cNvPr id="12" name="Shape 129"/>
          <p:cNvSpPr/>
          <p:nvPr/>
        </p:nvSpPr>
        <p:spPr>
          <a:xfrm rot="-2700000">
            <a:off x="2267746" y="17829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Shape 130"/>
          <p:cNvSpPr/>
          <p:nvPr/>
        </p:nvSpPr>
        <p:spPr>
          <a:xfrm rot="-2700000">
            <a:off x="6145926" y="5119184"/>
            <a:ext cx="359419" cy="709843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D99593">
              <a:alpha val="49803"/>
            </a:srgbClr>
          </a:solidFill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Shape 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14500" y="2244064"/>
            <a:ext cx="1347869" cy="1036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Shape 1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872482" y="4106130"/>
            <a:ext cx="2427989" cy="9409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Shape 1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94097" y="4141205"/>
            <a:ext cx="1079748" cy="87084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Shape 13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557342" y="2586594"/>
            <a:ext cx="971302" cy="8019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Shape 135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006162" y="2433451"/>
            <a:ext cx="1152128" cy="129472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Shape 136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56057" y="2216024"/>
            <a:ext cx="1257752" cy="1209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Shape 137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4931687" y="4068187"/>
            <a:ext cx="1744479" cy="12448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Shape 138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7121085" y="3859919"/>
            <a:ext cx="1109096" cy="1345989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Shape 139"/>
          <p:cNvSpPr txBox="1"/>
          <p:nvPr/>
        </p:nvSpPr>
        <p:spPr>
          <a:xfrm>
            <a:off x="497574" y="3291880"/>
            <a:ext cx="215619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textile geometry using TexGen GUI or script</a:t>
            </a:r>
          </a:p>
        </p:txBody>
      </p:sp>
      <p:pic>
        <p:nvPicPr>
          <p:cNvPr id="23" name="Shape 140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1319648" y="3815101"/>
            <a:ext cx="137575" cy="253087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Shape 141"/>
          <p:cNvSpPr txBox="1"/>
          <p:nvPr/>
        </p:nvSpPr>
        <p:spPr>
          <a:xfrm>
            <a:off x="504768" y="5047121"/>
            <a:ext cx="4023877" cy="3077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Automatically generate 2D and 2D sheared textiles</a:t>
            </a:r>
          </a:p>
        </p:txBody>
      </p:sp>
      <p:pic>
        <p:nvPicPr>
          <p:cNvPr id="25" name="Shape 142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 rot="-5400000">
            <a:off x="4497331" y="4496127"/>
            <a:ext cx="133349" cy="2555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Shape 143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2388911" y="2920918"/>
            <a:ext cx="255587" cy="1333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Shape 144"/>
          <p:cNvPicPr preferRelativeResize="0"/>
          <p:nvPr/>
        </p:nvPicPr>
        <p:blipFill rotWithShape="1">
          <a:blip r:embed="rId13">
            <a:alphaModFix/>
          </a:blip>
          <a:srcRect/>
          <a:stretch/>
        </p:blipFill>
        <p:spPr>
          <a:xfrm>
            <a:off x="6656057" y="3961155"/>
            <a:ext cx="133349" cy="255587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Shape 145"/>
          <p:cNvSpPr txBox="1"/>
          <p:nvPr/>
        </p:nvSpPr>
        <p:spPr>
          <a:xfrm>
            <a:off x="3253671" y="3421248"/>
            <a:ext cx="175249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3D wizard generates idealised 3D textiles</a:t>
            </a:r>
          </a:p>
        </p:txBody>
      </p:sp>
      <p:sp>
        <p:nvSpPr>
          <p:cNvPr id="29" name="Shape 146"/>
          <p:cNvSpPr txBox="1"/>
          <p:nvPr/>
        </p:nvSpPr>
        <p:spPr>
          <a:xfrm>
            <a:off x="6076173" y="3388592"/>
            <a:ext cx="257207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Refinement of orthogonal weave to simulate compaction</a:t>
            </a:r>
          </a:p>
        </p:txBody>
      </p:sp>
      <p:sp>
        <p:nvSpPr>
          <p:cNvPr id="30" name="Shape 147"/>
          <p:cNvSpPr txBox="1"/>
          <p:nvPr/>
        </p:nvSpPr>
        <p:spPr>
          <a:xfrm>
            <a:off x="4931685" y="4940039"/>
            <a:ext cx="3716557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Generate mesh and input files for FEA or CFD to                          	          predict material properties</a:t>
            </a:r>
          </a:p>
        </p:txBody>
      </p:sp>
      <p:sp>
        <p:nvSpPr>
          <p:cNvPr id="31" name="Shape 148"/>
          <p:cNvSpPr txBox="1"/>
          <p:nvPr/>
        </p:nvSpPr>
        <p:spPr>
          <a:xfrm>
            <a:off x="964900" y="1484783"/>
            <a:ext cx="3335569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 dirty="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Micro-scale FEA simulations or analytical methods determine yarn properties</a:t>
            </a:r>
          </a:p>
        </p:txBody>
      </p:sp>
      <p:sp>
        <p:nvSpPr>
          <p:cNvPr id="32" name="Shape 149"/>
          <p:cNvSpPr txBox="1"/>
          <p:nvPr/>
        </p:nvSpPr>
        <p:spPr>
          <a:xfrm>
            <a:off x="3915932" y="5573107"/>
            <a:ext cx="4524561" cy="52321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SzPct val="25000"/>
              <a:buNone/>
            </a:pPr>
            <a:r>
              <a:rPr lang="en-GB" sz="14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Composite material properties extracted from meso-scale predictions  are used to model structural components</a:t>
            </a:r>
          </a:p>
        </p:txBody>
      </p:sp>
      <p:pic>
        <p:nvPicPr>
          <p:cNvPr id="33" name="Shape 151" descr="Boeing-787-61373.jpg"/>
          <p:cNvPicPr preferRelativeResize="0"/>
          <p:nvPr/>
        </p:nvPicPr>
        <p:blipFill rotWithShape="1">
          <a:blip r:embed="rId15">
            <a:alphaModFix/>
          </a:blip>
          <a:srcRect/>
          <a:stretch/>
        </p:blipFill>
        <p:spPr>
          <a:xfrm>
            <a:off x="702097" y="5624116"/>
            <a:ext cx="2520632" cy="977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Shape 152"/>
          <p:cNvPicPr preferRelativeResize="0"/>
          <p:nvPr/>
        </p:nvPicPr>
        <p:blipFill rotWithShape="1">
          <a:blip r:embed="rId16">
            <a:alphaModFix/>
          </a:blip>
          <a:srcRect/>
          <a:stretch/>
        </p:blipFill>
        <p:spPr>
          <a:xfrm>
            <a:off x="4978989" y="1115920"/>
            <a:ext cx="1242147" cy="871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" name="Shape 153" descr="Mesh_20MicronScan_3D2"/>
          <p:cNvPicPr preferRelativeResize="0"/>
          <p:nvPr/>
        </p:nvPicPr>
        <p:blipFill rotWithShape="1">
          <a:blip r:embed="rId17">
            <a:alphaModFix/>
          </a:blip>
          <a:srcRect l="19955" t="21524" r="14512" b="8162"/>
          <a:stretch/>
        </p:blipFill>
        <p:spPr>
          <a:xfrm>
            <a:off x="6781803" y="1113829"/>
            <a:ext cx="1160809" cy="87572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75898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30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320574" y="1065009"/>
            <a:ext cx="7635802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Intersection correction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Algorithm already implemented for non-sheared 2D weaves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Creates polygon cross-sections</a:t>
            </a: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Results in loss of yarn volume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67544" y="260648"/>
            <a:ext cx="57606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Cross-section adjustment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365179" y="2492896"/>
            <a:ext cx="8270329" cy="4285640"/>
            <a:chOff x="365179" y="2492896"/>
            <a:chExt cx="8270329" cy="4285640"/>
          </a:xfrm>
        </p:grpSpPr>
        <p:grpSp>
          <p:nvGrpSpPr>
            <p:cNvPr id="4" name="Group 3"/>
            <p:cNvGrpSpPr/>
            <p:nvPr/>
          </p:nvGrpSpPr>
          <p:grpSpPr>
            <a:xfrm>
              <a:off x="365179" y="2492896"/>
              <a:ext cx="8270329" cy="4285640"/>
              <a:chOff x="334119" y="2492896"/>
              <a:chExt cx="8270329" cy="4285640"/>
            </a:xfrm>
          </p:grpSpPr>
          <p:grpSp>
            <p:nvGrpSpPr>
              <p:cNvPr id="16" name="Group 15"/>
              <p:cNvGrpSpPr/>
              <p:nvPr/>
            </p:nvGrpSpPr>
            <p:grpSpPr>
              <a:xfrm>
                <a:off x="344320" y="2972808"/>
                <a:ext cx="3906802" cy="1400354"/>
                <a:chOff x="350475" y="2139797"/>
                <a:chExt cx="3906802" cy="1400354"/>
              </a:xfrm>
            </p:grpSpPr>
            <p:pic>
              <p:nvPicPr>
                <p:cNvPr id="2050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50475" y="2139797"/>
                  <a:ext cx="3906802" cy="936104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  <p:sp>
              <p:nvSpPr>
                <p:cNvPr id="15" name="TextBox 14"/>
                <p:cNvSpPr txBox="1"/>
                <p:nvPr/>
              </p:nvSpPr>
              <p:spPr>
                <a:xfrm>
                  <a:off x="2153629" y="3201597"/>
                  <a:ext cx="1728192" cy="33855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GB" sz="1600" dirty="0" smtClean="0">
                      <a:solidFill>
                        <a:prstClr val="black"/>
                      </a:solidFill>
                      <a:ea typeface="ＭＳ Ｐゴシック" pitchFamily="34" charset="-128"/>
                      <a:cs typeface="Arial" charset="0"/>
                    </a:rPr>
                    <a:t>Tow drop offset</a:t>
                  </a:r>
                  <a:endParaRPr lang="en-GB" sz="1600" dirty="0">
                    <a:solidFill>
                      <a:prstClr val="black"/>
                    </a:solidFill>
                    <a:ea typeface="ＭＳ Ｐゴシック" pitchFamily="34" charset="-128"/>
                    <a:cs typeface="Arial" charset="0"/>
                  </a:endParaRPr>
                </a:p>
              </p:txBody>
            </p:sp>
            <p:cxnSp>
              <p:nvCxnSpPr>
                <p:cNvPr id="10" name="Straight Arrow Connector 9"/>
                <p:cNvCxnSpPr>
                  <a:stCxn id="15" idx="0"/>
                </p:cNvCxnSpPr>
                <p:nvPr/>
              </p:nvCxnSpPr>
              <p:spPr bwMode="auto">
                <a:xfrm flipV="1">
                  <a:off x="3017725" y="2715861"/>
                  <a:ext cx="288032" cy="485736"/>
                </a:xfrm>
                <a:prstGeom prst="straightConnector1">
                  <a:avLst/>
                </a:prstGeom>
                <a:solidFill>
                  <a:schemeClr val="accent1"/>
                </a:solidFill>
                <a:ln w="9525" cap="flat" cmpd="sng" algn="ctr">
                  <a:solidFill>
                    <a:schemeClr val="tx1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</p:spPr>
            </p:cxnSp>
          </p:grpSp>
          <p:sp>
            <p:nvSpPr>
              <p:cNvPr id="19" name="TextBox 18"/>
              <p:cNvSpPr txBox="1"/>
              <p:nvPr/>
            </p:nvSpPr>
            <p:spPr>
              <a:xfrm>
                <a:off x="539552" y="5301208"/>
                <a:ext cx="8064896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= 1: Cross-section point is on domain plane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&lt; 1: Intersection with plane lies inside yarn volume. Modifier applied. 	      Iterative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method used to adjust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 points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to restore </a:t>
                </a: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	      original </a:t>
                </a:r>
                <a:r>
                  <a:rPr lang="en-GB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cross-sectional area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Modifier &gt; 1: Shown in figure. No adjustment required</a:t>
                </a:r>
              </a:p>
            </p:txBody>
          </p:sp>
          <p:sp>
            <p:nvSpPr>
              <p:cNvPr id="3" name="TextBox 2"/>
              <p:cNvSpPr txBox="1"/>
              <p:nvPr/>
            </p:nvSpPr>
            <p:spPr>
              <a:xfrm>
                <a:off x="334119" y="2492896"/>
                <a:ext cx="590465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2000" dirty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Cross section </a:t>
                </a:r>
                <a:r>
                  <a:rPr lang="en-GB" sz="2000" dirty="0" smtClean="0">
                    <a:solidFill>
                      <a:srgbClr val="000000"/>
                    </a:solidFill>
                    <a:ea typeface="ＭＳ Ｐゴシック" pitchFamily="34" charset="-128"/>
                    <a:cs typeface="Arial" charset="0"/>
                  </a:rPr>
                  <a:t>adjustment</a:t>
                </a:r>
                <a:endParaRPr lang="en-GB" sz="2000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endParaRPr>
              </a:p>
            </p:txBody>
          </p:sp>
        </p:grp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3609" y="3293123"/>
              <a:ext cx="3487070" cy="20080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7050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31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5536" y="243465"/>
            <a:ext cx="525658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32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Refined Sheared Textile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556792"/>
            <a:ext cx="8388424" cy="51393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7" name="Group 16"/>
          <p:cNvGrpSpPr/>
          <p:nvPr/>
        </p:nvGrpSpPr>
        <p:grpSpPr>
          <a:xfrm>
            <a:off x="755576" y="1187460"/>
            <a:ext cx="8436087" cy="5491192"/>
            <a:chOff x="755576" y="1187460"/>
            <a:chExt cx="8436087" cy="5491192"/>
          </a:xfrm>
        </p:grpSpPr>
        <p:grpSp>
          <p:nvGrpSpPr>
            <p:cNvPr id="12" name="Group 11"/>
            <p:cNvGrpSpPr/>
            <p:nvPr/>
          </p:nvGrpSpPr>
          <p:grpSpPr>
            <a:xfrm>
              <a:off x="1086821" y="1556792"/>
              <a:ext cx="7005854" cy="4584911"/>
              <a:chOff x="1086821" y="1712368"/>
              <a:chExt cx="7005854" cy="4584911"/>
            </a:xfrm>
          </p:grpSpPr>
          <p:grpSp>
            <p:nvGrpSpPr>
              <p:cNvPr id="10" name="Group 9"/>
              <p:cNvGrpSpPr/>
              <p:nvPr/>
            </p:nvGrpSpPr>
            <p:grpSpPr>
              <a:xfrm>
                <a:off x="1086821" y="1712368"/>
                <a:ext cx="7005854" cy="4584911"/>
                <a:chOff x="983566" y="1844824"/>
                <a:chExt cx="7005854" cy="4584911"/>
              </a:xfrm>
            </p:grpSpPr>
            <p:pic>
              <p:nvPicPr>
                <p:cNvPr id="6" name="Picture 5"/>
                <p:cNvPicPr>
                  <a:picLocks noChangeAspect="1"/>
                </p:cNvPicPr>
                <p:nvPr/>
              </p:nvPicPr>
              <p:blipFill>
                <a:blip r:embed="rId3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1844824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983566" y="4269735"/>
                  <a:ext cx="2697340" cy="2160000"/>
                </a:xfrm>
                <a:prstGeom prst="rect">
                  <a:avLst/>
                </a:prstGeom>
              </p:spPr>
            </p:pic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6" cstate="hq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292080" y="4269735"/>
                  <a:ext cx="2697340" cy="2160000"/>
                </a:xfrm>
                <a:prstGeom prst="rect">
                  <a:avLst/>
                </a:prstGeom>
              </p:spPr>
            </p:pic>
          </p:grpSp>
          <p:sp>
            <p:nvSpPr>
              <p:cNvPr id="11" name="Right Arrow 10"/>
              <p:cNvSpPr/>
              <p:nvPr/>
            </p:nvSpPr>
            <p:spPr bwMode="auto">
              <a:xfrm>
                <a:off x="4157700" y="3777239"/>
                <a:ext cx="864096" cy="360040"/>
              </a:xfrm>
              <a:prstGeom prst="rightArrow">
                <a:avLst/>
              </a:prstGeom>
              <a:solidFill>
                <a:schemeClr val="accent1"/>
              </a:soli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-8" charset="0"/>
                  <a:ea typeface="ＭＳ Ｐゴシック" pitchFamily="34" charset="-128"/>
                  <a:cs typeface="Arial" charset="0"/>
                </a:endParaRPr>
              </a:p>
            </p:txBody>
          </p:sp>
        </p:grpSp>
        <p:sp>
          <p:nvSpPr>
            <p:cNvPr id="13" name="TextBox 12"/>
            <p:cNvSpPr txBox="1"/>
            <p:nvPr/>
          </p:nvSpPr>
          <p:spPr>
            <a:xfrm>
              <a:off x="1090867" y="1187460"/>
              <a:ext cx="2952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Unrefined, 15°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395335" y="1187460"/>
              <a:ext cx="299308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Refined</a:t>
              </a:r>
              <a:r>
                <a:rPr lang="en-GB" dirty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, 15 °</a:t>
              </a:r>
              <a:endPara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755576" y="6309320"/>
              <a:ext cx="38341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0.034mm</a:t>
              </a: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262470" y="6304780"/>
              <a:ext cx="39291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Max intersection depth = 0.0015mm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81960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48B0509-936D-4888-8910-BE5EB4ECC9AE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32</a:t>
            </a:fld>
            <a:endParaRPr lang="en-US">
              <a:solidFill>
                <a:srgbClr val="80808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23528" y="221163"/>
            <a:ext cx="741682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CTE Prediction of Sheared Laminates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48292" y="1128275"/>
            <a:ext cx="80648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Abaqus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input file is generated automatically within the TexGen GUI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Compatible </a:t>
            </a:r>
            <a:r>
              <a:rPr lang="en-GB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voxelised</a:t>
            </a:r>
            <a:r>
              <a:rPr lang="en-GB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mesh is created with periodic boundary conditions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7014" y="2312513"/>
            <a:ext cx="4108190" cy="31526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043" y="2204864"/>
            <a:ext cx="5050692" cy="292591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648" y="2204864"/>
            <a:ext cx="2972333" cy="336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44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itle 5"/>
          <p:cNvSpPr txBox="1">
            <a:spLocks/>
          </p:cNvSpPr>
          <p:nvPr/>
        </p:nvSpPr>
        <p:spPr>
          <a:xfrm>
            <a:off x="-70763" y="210012"/>
            <a:ext cx="6787367" cy="5715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r">
              <a:spcBef>
                <a:spcPct val="0"/>
              </a:spcBef>
              <a:defRPr/>
            </a:pPr>
            <a:r>
              <a:rPr lang="en-GB" sz="2800" dirty="0" smtClean="0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charset="0"/>
              </a:rPr>
              <a:t>Shear domain periodic boundary conditions</a:t>
            </a:r>
            <a:endParaRPr lang="en-GB" sz="2800" dirty="0">
              <a:solidFill>
                <a:srgbClr val="FFFFFF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54" t="7279" r="9903" b="9724"/>
          <a:stretch/>
        </p:blipFill>
        <p:spPr>
          <a:xfrm>
            <a:off x="4857600" y="1329973"/>
            <a:ext cx="3746848" cy="291846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 Box 2"/>
              <p:cNvSpPr txBox="1">
                <a:spLocks noChangeArrowheads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5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96925" y="1528538"/>
                <a:ext cx="469265" cy="308610"/>
              </a:xfrm>
              <a:prstGeom prst="rect">
                <a:avLst/>
              </a:prstGeom>
              <a:blipFill rotWithShape="1">
                <a:blip r:embed="rId6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 Box 2"/>
              <p:cNvSpPr txBox="1">
                <a:spLocks noChangeArrowheads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rot="0" vert="horz" wrap="square" lIns="91440" tIns="45720" rIns="91440" bIns="45720" anchor="t" anchorCtr="0">
                <a:noAutofit/>
              </a:bodyPr>
              <a:lstStyle/>
              <a:p>
                <a:pPr>
                  <a:lnSpc>
                    <a:spcPct val="115000"/>
                  </a:lnSpc>
                  <a:spcAft>
                    <a:spcPts val="10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11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  <a:ea typeface="SimSun"/>
                              <a:cs typeface="Times New Roman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  <a:ea typeface="SimSun"/>
                                  <a:cs typeface="Times New Roman"/>
                                </a:rPr>
                              </m:ctrlPr>
                            </m:accPr>
                            <m:e>
                              <m:r>
                                <a:rPr lang="en-GB" sz="1100" i="1">
                                  <a:solidFill>
                                    <a:prstClr val="black"/>
                                  </a:solidFill>
                                  <a:latin typeface="Cambria Math"/>
                                  <a:ea typeface="SimSun"/>
                                  <a:cs typeface="Times New Roman"/>
                                </a:rPr>
                                <m:t>𝑆</m:t>
                              </m:r>
                            </m:e>
                          </m:acc>
                        </m:e>
                        <m:sub>
                          <m:r>
                            <a:rPr lang="en-GB" sz="1100" i="1">
                              <a:solidFill>
                                <a:prstClr val="black"/>
                              </a:solidFill>
                              <a:latin typeface="Cambria Math"/>
                              <a:ea typeface="SimSun"/>
                              <a:cs typeface="Times New Roman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GB" sz="1100" dirty="0">
                  <a:solidFill>
                    <a:prstClr val="black"/>
                  </a:solidFill>
                  <a:latin typeface="Calibri"/>
                  <a:ea typeface="SimSun"/>
                  <a:cs typeface="Times New Roman"/>
                </a:endParaRPr>
              </a:p>
            </p:txBody>
          </p:sp>
        </mc:Choice>
        <mc:Fallback xmlns="">
          <p:sp>
            <p:nvSpPr>
              <p:cNvPr id="16" name="Text 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31558" y="3120712"/>
                <a:ext cx="469265" cy="308610"/>
              </a:xfrm>
              <a:prstGeom prst="rect">
                <a:avLst/>
              </a:prstGeom>
              <a:blipFill rotWithShape="1">
                <a:blip r:embed="rId7"/>
                <a:stretch>
                  <a:fillRect/>
                </a:stretch>
              </a:blipFill>
              <a:ln w="9525">
                <a:noFill/>
                <a:miter lim="800000"/>
                <a:headEnd/>
                <a:tailEnd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Text Box 2"/>
          <p:cNvSpPr txBox="1">
            <a:spLocks noChangeArrowheads="1"/>
          </p:cNvSpPr>
          <p:nvPr/>
        </p:nvSpPr>
        <p:spPr bwMode="auto">
          <a:xfrm>
            <a:off x="6506460" y="1477277"/>
            <a:ext cx="76156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C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0" name="Text Box 2"/>
          <p:cNvSpPr txBox="1">
            <a:spLocks noChangeArrowheads="1"/>
          </p:cNvSpPr>
          <p:nvPr/>
        </p:nvSpPr>
        <p:spPr bwMode="auto">
          <a:xfrm>
            <a:off x="5942670" y="3987371"/>
            <a:ext cx="773934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D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1" name="Text Box 2"/>
          <p:cNvSpPr txBox="1">
            <a:spLocks noChangeArrowheads="1"/>
          </p:cNvSpPr>
          <p:nvPr/>
        </p:nvSpPr>
        <p:spPr bwMode="auto">
          <a:xfrm>
            <a:off x="8118980" y="1783105"/>
            <a:ext cx="65024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3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3" name="Text Box 2"/>
          <p:cNvSpPr txBox="1">
            <a:spLocks noChangeArrowheads="1"/>
          </p:cNvSpPr>
          <p:nvPr/>
        </p:nvSpPr>
        <p:spPr bwMode="auto">
          <a:xfrm>
            <a:off x="5170416" y="1682843"/>
            <a:ext cx="6692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4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5" name="Text Box 2"/>
          <p:cNvSpPr txBox="1">
            <a:spLocks noChangeArrowheads="1"/>
          </p:cNvSpPr>
          <p:nvPr/>
        </p:nvSpPr>
        <p:spPr bwMode="auto">
          <a:xfrm>
            <a:off x="4537709" y="3731136"/>
            <a:ext cx="63690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6" name="Text Box 2"/>
          <p:cNvSpPr txBox="1">
            <a:spLocks noChangeArrowheads="1"/>
          </p:cNvSpPr>
          <p:nvPr/>
        </p:nvSpPr>
        <p:spPr bwMode="auto">
          <a:xfrm>
            <a:off x="7380312" y="3987371"/>
            <a:ext cx="68199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2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7" name="Text Box 2"/>
          <p:cNvSpPr txBox="1">
            <a:spLocks noChangeArrowheads="1"/>
          </p:cNvSpPr>
          <p:nvPr/>
        </p:nvSpPr>
        <p:spPr bwMode="auto">
          <a:xfrm>
            <a:off x="6329637" y="2782367"/>
            <a:ext cx="834651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E 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(F)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8" name="Text Box 2"/>
          <p:cNvSpPr txBox="1">
            <a:spLocks noChangeArrowheads="1"/>
          </p:cNvSpPr>
          <p:nvPr/>
        </p:nvSpPr>
        <p:spPr bwMode="auto">
          <a:xfrm>
            <a:off x="7794520" y="2700053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7(6)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9" name="Text Box 2"/>
          <p:cNvSpPr txBox="1">
            <a:spLocks noChangeArrowheads="1"/>
          </p:cNvSpPr>
          <p:nvPr/>
        </p:nvSpPr>
        <p:spPr bwMode="auto">
          <a:xfrm>
            <a:off x="4548738" y="2562126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8(5)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0" name="Text Box 2"/>
          <p:cNvSpPr txBox="1">
            <a:spLocks noChangeArrowheads="1"/>
          </p:cNvSpPr>
          <p:nvPr/>
        </p:nvSpPr>
        <p:spPr bwMode="auto">
          <a:xfrm>
            <a:off x="6506460" y="1269310"/>
            <a:ext cx="93980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11(10)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1" name="Text Box 2"/>
          <p:cNvSpPr txBox="1">
            <a:spLocks noChangeArrowheads="1"/>
          </p:cNvSpPr>
          <p:nvPr/>
        </p:nvSpPr>
        <p:spPr bwMode="auto">
          <a:xfrm>
            <a:off x="5893009" y="4246377"/>
            <a:ext cx="82359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Edge 12(9)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2" name="Text Box 2"/>
          <p:cNvSpPr txBox="1">
            <a:spLocks noChangeArrowheads="1"/>
          </p:cNvSpPr>
          <p:nvPr/>
        </p:nvSpPr>
        <p:spPr bwMode="auto">
          <a:xfrm>
            <a:off x="4433251" y="4032497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5 (1)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3" name="Text Box 2"/>
          <p:cNvSpPr txBox="1">
            <a:spLocks noChangeArrowheads="1"/>
          </p:cNvSpPr>
          <p:nvPr/>
        </p:nvSpPr>
        <p:spPr bwMode="auto">
          <a:xfrm>
            <a:off x="7398346" y="4160165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6 (2)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4" name="Text Box 2"/>
          <p:cNvSpPr txBox="1">
            <a:spLocks noChangeArrowheads="1"/>
          </p:cNvSpPr>
          <p:nvPr/>
        </p:nvSpPr>
        <p:spPr bwMode="auto">
          <a:xfrm>
            <a:off x="8100392" y="1628800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7 (3)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5" name="Text Box 2"/>
          <p:cNvSpPr txBox="1">
            <a:spLocks noChangeArrowheads="1"/>
          </p:cNvSpPr>
          <p:nvPr/>
        </p:nvSpPr>
        <p:spPr bwMode="auto">
          <a:xfrm>
            <a:off x="5170416" y="1374233"/>
            <a:ext cx="845820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Node 8 (4)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6" name="Text Box 2"/>
          <p:cNvSpPr txBox="1">
            <a:spLocks noChangeArrowheads="1"/>
          </p:cNvSpPr>
          <p:nvPr/>
        </p:nvSpPr>
        <p:spPr bwMode="auto">
          <a:xfrm>
            <a:off x="7948482" y="2391443"/>
            <a:ext cx="820738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A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37" name="Text Box 2"/>
          <p:cNvSpPr txBox="1">
            <a:spLocks noChangeArrowheads="1"/>
          </p:cNvSpPr>
          <p:nvPr/>
        </p:nvSpPr>
        <p:spPr bwMode="auto">
          <a:xfrm>
            <a:off x="4607572" y="2253516"/>
            <a:ext cx="946689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Face B</a:t>
            </a:r>
            <a:endParaRPr lang="en-GB" sz="11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4572000" y="5521441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Li, S., C.V. Singh, and R. </a:t>
            </a:r>
            <a:r>
              <a:rPr lang="en-GB" sz="10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Talreja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</a:t>
            </a:r>
            <a:r>
              <a:rPr lang="en-GB" sz="10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A representative volume element based on translational symmetries for FE analysis of cracked laminates with two arrays of cracks.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International Journal of Solids and Structures, 2009. </a:t>
            </a:r>
            <a:r>
              <a:rPr lang="en-GB" sz="10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0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(7–8): p. 1793-1804.</a:t>
            </a:r>
          </a:p>
        </p:txBody>
      </p:sp>
      <p:cxnSp>
        <p:nvCxnSpPr>
          <p:cNvPr id="38" name="Straight Arrow Connector 37"/>
          <p:cNvCxnSpPr/>
          <p:nvPr/>
        </p:nvCxnSpPr>
        <p:spPr>
          <a:xfrm>
            <a:off x="5266258" y="3919562"/>
            <a:ext cx="3257044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 flipV="1">
            <a:off x="5174614" y="1196752"/>
            <a:ext cx="91009" cy="27234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 Box 2"/>
          <p:cNvSpPr txBox="1">
            <a:spLocks noChangeArrowheads="1"/>
          </p:cNvSpPr>
          <p:nvPr/>
        </p:nvSpPr>
        <p:spPr bwMode="auto">
          <a:xfrm>
            <a:off x="8342655" y="3939826"/>
            <a:ext cx="469265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x</a:t>
            </a:r>
          </a:p>
        </p:txBody>
      </p:sp>
      <p:sp>
        <p:nvSpPr>
          <p:cNvPr id="41" name="Text Box 2"/>
          <p:cNvSpPr txBox="1">
            <a:spLocks noChangeArrowheads="1"/>
          </p:cNvSpPr>
          <p:nvPr/>
        </p:nvSpPr>
        <p:spPr bwMode="auto">
          <a:xfrm>
            <a:off x="4887254" y="1075406"/>
            <a:ext cx="469265" cy="4531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>
                <a:solidFill>
                  <a:prstClr val="black"/>
                </a:solidFill>
                <a:latin typeface="Calibri"/>
                <a:ea typeface="SimSun"/>
                <a:cs typeface="Times New Roman"/>
              </a:rPr>
              <a:t>y</a:t>
            </a:r>
          </a:p>
        </p:txBody>
      </p:sp>
      <p:sp>
        <p:nvSpPr>
          <p:cNvPr id="42" name="Text Box 2"/>
          <p:cNvSpPr txBox="1">
            <a:spLocks noChangeArrowheads="1"/>
          </p:cNvSpPr>
          <p:nvPr/>
        </p:nvSpPr>
        <p:spPr bwMode="auto">
          <a:xfrm>
            <a:off x="5220118" y="2255783"/>
            <a:ext cx="1486867" cy="3086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rot="0" vert="horz" wrap="square" lIns="91440" tIns="45720" rIns="91440" bIns="45720" anchor="t" anchorCtr="0">
            <a:noAutofit/>
          </a:bodyPr>
          <a:lstStyle/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Shear angle</a:t>
            </a:r>
          </a:p>
          <a:p>
            <a:pPr>
              <a:lnSpc>
                <a:spcPct val="115000"/>
              </a:lnSpc>
              <a:spcAft>
                <a:spcPts val="1000"/>
              </a:spcAft>
            </a:pPr>
            <a:r>
              <a:rPr lang="en-GB" sz="1600" dirty="0" smtClean="0">
                <a:solidFill>
                  <a:prstClr val="black"/>
                </a:solidFill>
                <a:latin typeface="Calibri"/>
                <a:ea typeface="SimSun"/>
                <a:cs typeface="Calibri"/>
              </a:rPr>
              <a:t> β</a:t>
            </a:r>
            <a:endParaRPr lang="en-GB" sz="1600" dirty="0">
              <a:solidFill>
                <a:prstClr val="black"/>
              </a:solidFill>
              <a:latin typeface="Calibri"/>
              <a:ea typeface="SimSun"/>
              <a:cs typeface="Times New Roma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A &amp; B </a:t>
                </a:r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relative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displacement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𝐵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 and D: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(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sin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)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−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𝑆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func>
                              <m:func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GB" sz="1600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cos</m:t>
                                </m:r>
                              </m:fName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𝛽</m:t>
                                </m:r>
                              </m:e>
                            </m:func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sz="160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Faces 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 and F orthogonal to Z (Thickness </a:t>
                </a:r>
                <a:r>
                  <a:rPr lang="en-GB" sz="1600" i="1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C</a:t>
                </a:r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)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𝑢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𝑥𝑧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𝑣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𝛾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𝑦𝑧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−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d>
                                  <m:dPr>
                                    <m:begChr m:val=""/>
                                    <m:endChr m:val="|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+</m:t>
                                    </m:r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𝑤</m:t>
                                    </m:r>
                                  </m:e>
                                </m:d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𝐶</m:t>
                            </m:r>
                            <m:sSubSup>
                              <m:sSubSup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𝜀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𝑧</m:t>
                                </m:r>
                              </m:sub>
                              <m:sup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0</m:t>
                                </m:r>
                              </m:sup>
                            </m:sSubSup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=0</m:t>
                            </m:r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52736"/>
                <a:ext cx="4572000" cy="5682133"/>
              </a:xfrm>
              <a:prstGeom prst="rect">
                <a:avLst/>
              </a:prstGeom>
              <a:blipFill rotWithShape="1">
                <a:blip r:embed="rId8"/>
                <a:stretch>
                  <a:fillRect l="-667" t="-322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r>
                  <a:rPr lang="en-GB" sz="1600" dirty="0" smtClean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Edges:               </a:t>
                </a:r>
                <a14:m>
                  <m:oMath xmlns:m="http://schemas.openxmlformats.org/officeDocument/2006/math">
                    <m:m>
                      <m:mPr>
                        <m:mcs>
                          <m:mc>
                            <m:mcPr>
                              <m:count m:val="1"/>
                              <m:mcJc m:val="center"/>
                            </m:mcPr>
                          </m:mc>
                        </m:mcs>
                        <m:ctrlPr>
                          <a:rPr lang="en-GB" sz="1600" i="1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</a:rPr>
                        </m:ctrlPr>
                      </m:mP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2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4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  <m:mr>
                        <m:e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3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⃑"/>
                                  <m:ctrlP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GB" sz="1600" i="1">
                                      <a:solidFill>
                                        <a:prstClr val="black"/>
                                      </a:solidFill>
                                      <a:latin typeface="Cambria Math"/>
                                    </a:rPr>
                                    <m:t>𝑈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1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=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𝐴𝐵</m:t>
                              </m:r>
                            </m:sub>
                          </m:sSub>
                          <m:r>
                            <a:rPr lang="en-GB" sz="1600" i="1">
                              <a:solidFill>
                                <a:prstClr val="black"/>
                              </a:solidFill>
                              <a:latin typeface="Cambria Math"/>
                            </a:rPr>
                            <m:t>+</m:t>
                          </m:r>
                          <m:sSub>
                            <m:sSubPr>
                              <m:ctrlP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𝐹</m:t>
                              </m:r>
                            </m:e>
                            <m:sub>
                              <m:r>
                                <a:rPr lang="en-GB" sz="1600" i="1">
                                  <a:solidFill>
                                    <a:prstClr val="black"/>
                                  </a:solidFill>
                                  <a:latin typeface="Cambria Math"/>
                                </a:rPr>
                                <m:t>𝐶𝐷</m:t>
                              </m:r>
                            </m:sub>
                          </m:sSub>
                        </m:e>
                      </m:mr>
                    </m:m>
                  </m:oMath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10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9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r>
                  <a:rPr lang="en-GB" sz="1600" dirty="0">
                    <a:solidFill>
                      <a:prstClr val="black"/>
                    </a:solidFill>
                    <a:latin typeface="Calibri"/>
                    <a:ea typeface="ＭＳ Ｐゴシック" pitchFamily="34" charset="-128"/>
                    <a:cs typeface="Arial" charset="0"/>
                  </a:rPr>
                  <a:t>Vertices: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5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6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</m:e>
                        </m:m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7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𝐴𝐵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</m:e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1600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8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⃑"/>
                                    <m:ctrlP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GB" sz="1600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𝑈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𝑁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1600" i="1">
                                <a:solidFill>
                                  <a:prstClr val="black"/>
                                </a:solidFill>
                                <a:latin typeface="Cambria Math"/>
                              </a:rPr>
                              <m:t>=</m:t>
                            </m:r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𝐶𝐷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+</m:t>
                                </m:r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𝐹</m:t>
                                </m:r>
                              </m:e>
                              <m:sub>
                                <m:r>
                                  <a:rPr lang="en-GB" sz="1600" i="1">
                                    <a:solidFill>
                                      <a:prstClr val="black"/>
                                    </a:solidFill>
                                    <a:latin typeface="Cambria Math"/>
                                  </a:rPr>
                                  <m:t>𝐸𝐹</m:t>
                                </m:r>
                              </m:sub>
                            </m:sSub>
                          </m:e>
                        </m:mr>
                        <m:mr>
                          <m:e/>
                        </m:mr>
                        <m:mr>
                          <m:e/>
                        </m:mr>
                      </m:m>
                    </m:oMath>
                  </m:oMathPara>
                </a14:m>
                <a:endParaRPr lang="en-GB" sz="1600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029" y="1083625"/>
                <a:ext cx="4572000" cy="5533438"/>
              </a:xfrm>
              <a:prstGeom prst="rect">
                <a:avLst/>
              </a:prstGeom>
              <a:blipFill rotWithShape="1">
                <a:blip r:embed="rId9"/>
                <a:stretch>
                  <a:fillRect l="-667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85582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3" grpId="0"/>
      <p:bldP spid="25" grpId="0"/>
      <p:bldP spid="26" grpId="0"/>
      <p:bldP spid="28" grpId="0"/>
      <p:bldP spid="29" grpId="0"/>
      <p:bldP spid="30" grpId="0"/>
      <p:bldP spid="31" grpId="0"/>
      <p:bldP spid="32" grpId="0"/>
      <p:bldP spid="33" grpId="0"/>
      <p:bldP spid="34" grpId="0"/>
      <p:bldP spid="35" grpId="0"/>
      <p:bldP spid="13" grpId="0"/>
      <p:bldP spid="13" grpId="1"/>
      <p:bldP spid="3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323528" y="188640"/>
            <a:ext cx="5372818" cy="620688"/>
          </a:xfrm>
        </p:spPr>
        <p:txBody>
          <a:bodyPr anchor="t">
            <a:normAutofit fontScale="90000"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mechanical analysis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3928" y="1345805"/>
            <a:ext cx="4038600" cy="31813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955" r="14873"/>
          <a:stretch/>
        </p:blipFill>
        <p:spPr>
          <a:xfrm>
            <a:off x="8000602" y="1327715"/>
            <a:ext cx="1035894" cy="33239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/>
              </a:lnRef>
              <a:fillRef idx="1">
                <a:schemeClr val="lt1"/>
              </a:fillRef>
              <a:effectRef idx="0">
                <a:schemeClr val="accent1"/>
              </a:effectRef>
              <a:fontRef idx="minor">
                <a:schemeClr val="dk1"/>
              </a:fontRef>
            </p:style>
            <p:txBody>
              <a:bodyPr rtlCol="0" anchor="t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ABAQUS static analysis, perturbation</a:t>
                </a:r>
              </a:p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Temperature change </a:t>
                </a:r>
                <a14:m>
                  <m:oMath xmlns:m="http://schemas.openxmlformats.org/officeDocument/2006/math"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∆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𝑇</m:t>
                    </m:r>
                    <m:r>
                      <a:rPr lang="en-GB" sz="1600" i="1" baseline="-25000" smtClean="0">
                        <a:solidFill>
                          <a:srgbClr val="000000"/>
                        </a:solidFill>
                        <a:latin typeface="Cambria Math"/>
                        <a:ea typeface="Cambria Math"/>
                      </a:rPr>
                      <m:t>=</m:t>
                    </m:r>
                  </m:oMath>
                </a14:m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1</a:t>
                </a:r>
                <a:r>
                  <a:rPr lang="en-GB" sz="1600" baseline="30000" dirty="0" smtClean="0">
                    <a:solidFill>
                      <a:srgbClr val="000000"/>
                    </a:solidFill>
                  </a:rPr>
                  <a:t>o</a:t>
                </a:r>
                <a:r>
                  <a:rPr lang="en-GB" sz="1600" baseline="-25000" dirty="0" smtClean="0">
                    <a:solidFill>
                      <a:srgbClr val="000000"/>
                    </a:solidFill>
                  </a:rPr>
                  <a:t>C</a:t>
                </a: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11960" y="4638251"/>
                <a:ext cx="4491587" cy="883190"/>
              </a:xfrm>
              <a:prstGeom prst="rect">
                <a:avLst/>
              </a:prstGeom>
              <a:blipFill rotWithShape="1">
                <a:blip r:embed="rId8"/>
                <a:stretch>
                  <a:fillRect l="-814" t="-206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Rectangle 11"/>
          <p:cNvSpPr/>
          <p:nvPr/>
        </p:nvSpPr>
        <p:spPr>
          <a:xfrm>
            <a:off x="395537" y="2852936"/>
            <a:ext cx="3384376" cy="6480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</a:rPr>
              <a:t>CTEs are recovered directly from unit cell strain tensor: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baseline="-25000" dirty="0" smtClean="0">
              <a:solidFill>
                <a:srgbClr val="00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GB" sz="2400" i="1" baseline="-2500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𝑥𝑥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 smtClean="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𝜀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  <m:mr>
                          <m:e>
                            <m:m>
                              <m:mPr>
                                <m:mcs>
                                  <m:mc>
                                    <m:mcPr>
                                      <m:count m:val="1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en-GB" sz="2400" i="1" baseline="-25000" smtClea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𝑥</m:t>
                                      </m:r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𝑧</m:t>
                                      </m:r>
                                    </m:sub>
                                  </m:sSub>
                                </m:e>
                              </m:mr>
                              <m:mr>
                                <m:e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𝛼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  <m:r>
                                    <m:rPr>
                                      <m:brk m:alnAt="7"/>
                                    </m:rPr>
                                    <a:rPr lang="en-GB" sz="2400" i="1" baseline="-25000">
                                      <a:solidFill>
                                        <a:srgbClr val="000000"/>
                                      </a:solidFill>
                                      <a:latin typeface="Cambria Math"/>
                                    </a:rPr>
                                    <m:t>=</m:t>
                                  </m:r>
                                  <m:sSub>
                                    <m:sSubPr>
                                      <m:ctrlPr>
                                        <a:rPr lang="en-GB" sz="2400" i="1" baseline="-2500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  <a:ea typeface="Cambria Math"/>
                                        </a:rPr>
                                        <m:t>𝛾</m:t>
                                      </m:r>
                                    </m:e>
                                    <m:sub>
                                      <m:r>
                                        <a:rPr lang="en-GB" sz="2400" i="1" baseline="-25000" smtClean="0">
                                          <a:solidFill>
                                            <a:srgbClr val="000000"/>
                                          </a:solidFill>
                                          <a:latin typeface="Cambria Math"/>
                                        </a:rPr>
                                        <m:t>𝑦𝑧</m:t>
                                      </m:r>
                                    </m:sub>
                                  </m:sSub>
                                </m:e>
                              </m:mr>
                            </m:m>
                          </m:e>
                        </m:mr>
                      </m:m>
                    </m:oMath>
                  </m:oMathPara>
                </a14:m>
                <a:endParaRPr lang="en-GB" sz="2400" baseline="-25000" dirty="0">
                  <a:solidFill>
                    <a:srgbClr val="000000"/>
                  </a:solidFill>
                  <a:latin typeface="Times" pitchFamily="18" charset="0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840" y="3550833"/>
                <a:ext cx="1235466" cy="1633589"/>
              </a:xfrm>
              <a:prstGeom prst="rect">
                <a:avLst/>
              </a:prstGeom>
              <a:blipFill rotWithShape="1"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4" name="Chart 13"/>
          <p:cNvGraphicFramePr>
            <a:graphicFrameLocks/>
          </p:cNvGraphicFramePr>
          <p:nvPr>
            <p:extLst/>
          </p:nvPr>
        </p:nvGraphicFramePr>
        <p:xfrm>
          <a:off x="1816422" y="2179233"/>
          <a:ext cx="4791075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" name="Rectangle 15"/>
              <p:cNvSpPr/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𝛼</m:t>
                      </m:r>
                      <m:r>
                        <a:rPr lang="en-GB" i="1" smtClean="0">
                          <a:solidFill>
                            <a:prstClr val="black"/>
                          </a:solidFill>
                          <a:latin typeface="Cambria Math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GB" i="1">
                              <a:solidFill>
                                <a:prstClr val="black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en-GB" i="1">
                                  <a:solidFill>
                                    <a:prstClr val="black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𝑥𝑥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𝑥𝑧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𝑦𝑦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𝑦𝑧</m:t>
                                    </m:r>
                                  </m:sub>
                                </m:sSub>
                              </m:e>
                            </m:mr>
                            <m:mr>
                              <m:e/>
                              <m:e/>
                              <m:e>
                                <m:sSub>
                                  <m:sSubPr>
                                    <m:ctrlP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1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𝛼</m:t>
                                    </m:r>
                                  </m:e>
                                  <m:sub>
                                    <m:r>
                                      <a:rPr lang="en-GB" i="1" smtClean="0">
                                        <a:solidFill>
                                          <a:prstClr val="black"/>
                                        </a:solidFill>
                                        <a:latin typeface="Cambria Math"/>
                                      </a:rPr>
                                      <m:t>𝑧𝑧</m:t>
                                    </m:r>
                                  </m:sub>
                                </m:sSub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GB" dirty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Rectangle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2" y="1412776"/>
                <a:ext cx="2382639" cy="972702"/>
              </a:xfrm>
              <a:prstGeom prst="rect">
                <a:avLst/>
              </a:prstGeom>
              <a:blipFill rotWithShape="1"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043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  <p:bldP spid="13" grpId="0"/>
      <p:bldGraphic spid="14" grpId="0">
        <p:bldAsOne/>
      </p:bldGraphic>
      <p:bldP spid="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457026" y="188640"/>
            <a:ext cx="8229600" cy="648072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Validation</a:t>
            </a:r>
            <a:r>
              <a:rPr lang="en-GB" dirty="0" smtClean="0"/>
              <a:t> </a:t>
            </a:r>
            <a:r>
              <a:rPr lang="en-GB" dirty="0" smtClean="0">
                <a:solidFill>
                  <a:schemeClr val="bg1"/>
                </a:solidFill>
              </a:rPr>
              <a:t>case study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>
          <a:xfrm>
            <a:off x="251520" y="1124744"/>
            <a:ext cx="4608512" cy="208823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sz="1600" dirty="0" smtClean="0"/>
              <a:t>Material:  </a:t>
            </a:r>
          </a:p>
          <a:p>
            <a:pPr marL="0" indent="0">
              <a:buNone/>
            </a:pPr>
            <a:r>
              <a:rPr lang="en-GB" sz="1600" dirty="0" smtClean="0"/>
              <a:t>Plain weave, CF0504</a:t>
            </a:r>
            <a:r>
              <a:rPr lang="en-GB" sz="1600" dirty="0"/>
              <a:t>, (3K HTA 5131 </a:t>
            </a:r>
            <a:r>
              <a:rPr lang="en-GB" sz="1600" dirty="0" smtClean="0"/>
              <a:t>carbon fibres, 200 </a:t>
            </a:r>
            <a:r>
              <a:rPr lang="en-GB" sz="1600" dirty="0" err="1"/>
              <a:t>gsm</a:t>
            </a:r>
            <a:r>
              <a:rPr lang="en-GB" sz="1600" dirty="0"/>
              <a:t>, 5 ends per cm)</a:t>
            </a:r>
            <a:r>
              <a:rPr lang="en-GB" sz="1600" dirty="0" smtClean="0"/>
              <a:t> </a:t>
            </a:r>
          </a:p>
          <a:p>
            <a:pPr marL="0" indent="0">
              <a:buNone/>
            </a:pPr>
            <a:endParaRPr lang="en-GB" sz="1600" dirty="0" smtClean="0"/>
          </a:p>
          <a:p>
            <a:pPr marL="0" indent="0">
              <a:buNone/>
            </a:pPr>
            <a:r>
              <a:rPr lang="en-GB" sz="1600" dirty="0" smtClean="0"/>
              <a:t>10-ply laminates, created by resin film stacking :</a:t>
            </a:r>
          </a:p>
          <a:p>
            <a:pPr marL="0" indent="0">
              <a:buNone/>
            </a:pPr>
            <a:r>
              <a:rPr lang="en-GB" sz="1600" dirty="0" smtClean="0"/>
              <a:t>(1) un-sheared (</a:t>
            </a:r>
            <a:r>
              <a:rPr lang="en-GB" sz="1600" dirty="0" err="1" smtClean="0"/>
              <a:t>V</a:t>
            </a:r>
            <a:r>
              <a:rPr lang="en-GB" sz="1600" baseline="-25000" dirty="0" err="1" smtClean="0"/>
              <a:t>f</a:t>
            </a:r>
            <a:r>
              <a:rPr lang="en-GB" sz="1600" baseline="-25000" dirty="0" smtClean="0"/>
              <a:t> </a:t>
            </a:r>
            <a:r>
              <a:rPr lang="en-GB" sz="1600" dirty="0"/>
              <a:t>=47.5</a:t>
            </a:r>
            <a:r>
              <a:rPr lang="en-GB" sz="1600" dirty="0" smtClean="0"/>
              <a:t>%), (2) sheared at 16 degrees &amp; (3) 20 degrees </a:t>
            </a:r>
          </a:p>
        </p:txBody>
      </p:sp>
      <p:graphicFrame>
        <p:nvGraphicFramePr>
          <p:cNvPr id="20" name="Table 19"/>
          <p:cNvGraphicFramePr>
            <a:graphicFrameLocks noGrp="1"/>
          </p:cNvGraphicFramePr>
          <p:nvPr>
            <p:extLst/>
          </p:nvPr>
        </p:nvGraphicFramePr>
        <p:xfrm>
          <a:off x="312283" y="3334481"/>
          <a:ext cx="3744416" cy="1121664"/>
        </p:xfrm>
        <a:graphic>
          <a:graphicData uri="http://schemas.openxmlformats.org/drawingml/2006/table">
            <a:tbl>
              <a:tblPr firstRow="1" firstCol="1" bandRow="1"/>
              <a:tblGrid>
                <a:gridCol w="91686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481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39703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6303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width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height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Yarn in-plane spacing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Laminate </a:t>
                      </a:r>
                      <a:r>
                        <a:rPr lang="en-GB" sz="1600" dirty="0" smtClean="0">
                          <a:effectLst/>
                        </a:rPr>
                        <a:t>thickness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latinLnBrk="0" hangingPunct="1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1.76mm</a:t>
                      </a:r>
                      <a:endParaRPr lang="en-GB" sz="1600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lumMod val="20000"/>
                        <a:lumOff val="8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0.16mm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2.03mm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2.4mm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68580" marR="68580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1" name="Rectangle 20"/>
          <p:cNvSpPr/>
          <p:nvPr/>
        </p:nvSpPr>
        <p:spPr>
          <a:xfrm>
            <a:off x="107504" y="4800054"/>
            <a:ext cx="4206757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Fibre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properties</a:t>
            </a:r>
          </a:p>
          <a:p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11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=235GPa,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E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33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=15GPa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, 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v</a:t>
            </a:r>
            <a:r>
              <a:rPr lang="en-GB" sz="1600" baseline="-250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 smtClean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v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23 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=0.3, G</a:t>
            </a:r>
            <a:r>
              <a:rPr lang="en-GB" sz="1600" baseline="-25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12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=15, </a:t>
            </a:r>
            <a:r>
              <a:rPr lang="en-GB" sz="16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L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 = -0.4x10</a:t>
            </a:r>
            <a:r>
              <a:rPr lang="en-GB" sz="1600" baseline="300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>
                <a:solidFill>
                  <a:prstClr val="black"/>
                </a:solidFill>
                <a:ea typeface="ＭＳ Ｐゴシック" pitchFamily="34" charset="-128"/>
                <a:cs typeface="Arial" charset="0"/>
              </a:rPr>
              <a:t>/K, </a:t>
            </a:r>
            <a:endParaRPr lang="en-GB" sz="1600" dirty="0" smtClean="0">
              <a:solidFill>
                <a:prstClr val="black"/>
              </a:solidFill>
              <a:ea typeface="ＭＳ Ｐゴシック" pitchFamily="34" charset="-128"/>
              <a:cs typeface="Arial" charset="0"/>
            </a:endParaRPr>
          </a:p>
          <a:p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</a:t>
            </a:r>
            <a:r>
              <a:rPr lang="en-GB" sz="1600" baseline="-25000" dirty="0" err="1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=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10x10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/K</a:t>
            </a:r>
            <a:endParaRPr lang="en-GB" sz="1600" dirty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071168" y="1340767"/>
            <a:ext cx="4045922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Consolidation: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Autoclave at pressure of 6 bar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5 hours initial cure at 80°C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Ramp rate 2°C/min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After cooling below 60°C and release of pressure, free standing post-cure for 1 hour at 120°C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492063" y="4509120"/>
            <a:ext cx="4572000" cy="212365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Hobbiebrunken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T.,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K.K. Jin, and S.K. Ha,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Influence of non-uniform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arrangement on microscopic stress and failure initiation in thermally and transversely loaded CF/epoxy laminated composites.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68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(15–16): p. 3107-3113.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Fiedler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B., M.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Hojo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S. </a:t>
            </a:r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Ochiai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K. Schulte, and M. Ochi,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Finite-element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modeling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of initial matrix failure in CFRP under static transverse tensile load.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Composites Science and Technology, 2001.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61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(1): p. 95-105</a:t>
            </a:r>
            <a:r>
              <a:rPr lang="en-GB" sz="11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.</a:t>
            </a:r>
          </a:p>
          <a:p>
            <a:endParaRPr lang="en-GB" sz="11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  <a:p>
            <a:r>
              <a:rPr lang="en-GB" sz="1100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Pradere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, C. and C. Sauder, 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Transverse and longitudinal coefficient of thermal expansion of carbon </a:t>
            </a:r>
            <a:r>
              <a:rPr lang="en-GB" sz="1100" i="1" dirty="0" err="1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fibers</a:t>
            </a:r>
            <a:r>
              <a:rPr lang="en-GB" sz="1100" i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at high temperatures (300–2500&amp;#xa0;K).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Carbon, 2008. </a:t>
            </a:r>
            <a:r>
              <a:rPr lang="en-GB" sz="1100" b="1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46</a:t>
            </a:r>
            <a:r>
              <a:rPr lang="en-GB" sz="1100" dirty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(14): p. 1874-1884.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076054" y="4797152"/>
            <a:ext cx="406794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 properties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E=2.7GPa</a:t>
            </a:r>
            <a:r>
              <a:rPr lang="en-GB" sz="1600" dirty="0" smtClean="0">
                <a:solidFill>
                  <a:srgbClr val="FF0000"/>
                </a:solidFill>
                <a:ea typeface="ＭＳ Ｐゴシック" pitchFamily="34" charset="-128"/>
                <a:cs typeface="Arial" charset="0"/>
              </a:rPr>
              <a:t> 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v=0.4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a = 40x10</a:t>
            </a:r>
            <a:r>
              <a:rPr lang="en-GB" sz="1600" baseline="300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/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K after the full thermal cycle</a:t>
            </a:r>
            <a:endParaRPr lang="en-GB" sz="1600" dirty="0" smtClean="0">
              <a:solidFill>
                <a:srgbClr val="FF0000"/>
              </a:solidFill>
              <a:ea typeface="ＭＳ Ｐゴシック" pitchFamily="34" charset="-128"/>
              <a:cs typeface="Arial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76056" y="3933056"/>
            <a:ext cx="388843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Matrix: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MTM46 from CYTEC (previously ACG or UMECO</a:t>
            </a:r>
          </a:p>
        </p:txBody>
      </p:sp>
    </p:spTree>
    <p:extLst>
      <p:ext uri="{BB962C8B-B14F-4D97-AF65-F5344CB8AC3E}">
        <p14:creationId xmlns:p14="http://schemas.microsoft.com/office/powerpoint/2010/main" val="2358813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1" grpId="0"/>
      <p:bldP spid="23" grpId="0"/>
      <p:bldP spid="23" grpId="1"/>
      <p:bldP spid="15" grpId="0"/>
      <p:bldP spid="2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107504" y="1817843"/>
            <a:ext cx="4356485" cy="3771057"/>
            <a:chOff x="1084461" y="1357313"/>
            <a:chExt cx="4356485" cy="3771057"/>
          </a:xfrm>
        </p:grpSpPr>
        <p:grpSp>
          <p:nvGrpSpPr>
            <p:cNvPr id="39" name="Group 38"/>
            <p:cNvGrpSpPr/>
            <p:nvPr/>
          </p:nvGrpSpPr>
          <p:grpSpPr>
            <a:xfrm>
              <a:off x="1120466" y="1357313"/>
              <a:ext cx="4320480" cy="3653153"/>
              <a:chOff x="1259632" y="2254275"/>
              <a:chExt cx="4320480" cy="3653153"/>
            </a:xfrm>
          </p:grpSpPr>
          <p:pic>
            <p:nvPicPr>
              <p:cNvPr id="44" name="Picture 4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59632" y="2254275"/>
                <a:ext cx="3600400" cy="3653153"/>
              </a:xfrm>
              <a:prstGeom prst="rect">
                <a:avLst/>
              </a:prstGeom>
            </p:spPr>
          </p:pic>
          <p:grpSp>
            <p:nvGrpSpPr>
              <p:cNvPr id="45" name="Group 44"/>
              <p:cNvGrpSpPr/>
              <p:nvPr/>
            </p:nvGrpSpPr>
            <p:grpSpPr>
              <a:xfrm>
                <a:off x="1691680" y="2564904"/>
                <a:ext cx="3888432" cy="3024336"/>
                <a:chOff x="1691680" y="2564904"/>
                <a:chExt cx="3888432" cy="3024336"/>
              </a:xfrm>
            </p:grpSpPr>
            <p:cxnSp>
              <p:nvCxnSpPr>
                <p:cNvPr id="46" name="Straight Arrow Connector 45"/>
                <p:cNvCxnSpPr/>
                <p:nvPr/>
              </p:nvCxnSpPr>
              <p:spPr>
                <a:xfrm>
                  <a:off x="1691680" y="5589240"/>
                  <a:ext cx="252028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7" name="Rectangle 46"/>
                <p:cNvSpPr/>
                <p:nvPr/>
              </p:nvSpPr>
              <p:spPr>
                <a:xfrm>
                  <a:off x="4139952" y="5219908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Warp</a:t>
                  </a:r>
                </a:p>
              </p:txBody>
            </p:sp>
            <p:cxnSp>
              <p:nvCxnSpPr>
                <p:cNvPr id="48" name="Straight Arrow Connector 47"/>
                <p:cNvCxnSpPr/>
                <p:nvPr/>
              </p:nvCxnSpPr>
              <p:spPr>
                <a:xfrm flipV="1">
                  <a:off x="1691680" y="2749570"/>
                  <a:ext cx="864096" cy="283967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4F81BD">
                      <a:shade val="95000"/>
                      <a:satMod val="105000"/>
                    </a:srgbClr>
                  </a:solidFill>
                  <a:prstDash val="solid"/>
                  <a:tailEnd type="arrow"/>
                </a:ln>
                <a:effectLst/>
              </p:spPr>
            </p:cxnSp>
            <p:sp>
              <p:nvSpPr>
                <p:cNvPr id="49" name="Rectangle 48"/>
                <p:cNvSpPr/>
                <p:nvPr/>
              </p:nvSpPr>
              <p:spPr>
                <a:xfrm>
                  <a:off x="2555776" y="2564904"/>
                  <a:ext cx="1440160" cy="369332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GB" kern="0" dirty="0" smtClean="0">
                      <a:solidFill>
                        <a:prstClr val="black"/>
                      </a:solidFill>
                      <a:latin typeface="Calibri"/>
                      <a:ea typeface="ＭＳ Ｐゴシック" pitchFamily="34" charset="-128"/>
                      <a:cs typeface="Arial" charset="0"/>
                    </a:rPr>
                    <a:t>Weft</a:t>
                  </a:r>
                </a:p>
              </p:txBody>
            </p:sp>
          </p:grpSp>
        </p:grpSp>
        <p:sp>
          <p:nvSpPr>
            <p:cNvPr id="40" name="Rectangle 39"/>
            <p:cNvSpPr/>
            <p:nvPr/>
          </p:nvSpPr>
          <p:spPr>
            <a:xfrm rot="19045310">
              <a:off x="1635135" y="3100088"/>
              <a:ext cx="2952328" cy="344709"/>
            </a:xfrm>
            <a:prstGeom prst="rect">
              <a:avLst/>
            </a:prstGeom>
            <a:noFill/>
            <a:ln w="25400" cap="flat" cmpd="sng" algn="ctr">
              <a:solidFill>
                <a:srgbClr val="C00000"/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white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cxnSp>
          <p:nvCxnSpPr>
            <p:cNvPr id="41" name="Straight Connector 40"/>
            <p:cNvCxnSpPr/>
            <p:nvPr/>
          </p:nvCxnSpPr>
          <p:spPr>
            <a:xfrm flipV="1">
              <a:off x="1552514" y="2122104"/>
              <a:ext cx="2817740" cy="2570174"/>
            </a:xfrm>
            <a:prstGeom prst="line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dash"/>
            </a:ln>
            <a:effectLst/>
          </p:spPr>
        </p:cxnSp>
        <p:sp>
          <p:nvSpPr>
            <p:cNvPr id="42" name="Rectangle 41"/>
            <p:cNvSpPr/>
            <p:nvPr/>
          </p:nvSpPr>
          <p:spPr>
            <a:xfrm>
              <a:off x="1979712" y="4355812"/>
              <a:ext cx="200901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GB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Sample cut angle </a:t>
              </a:r>
              <a:r>
                <a:rPr lang="el-GR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rPr>
                <a:t>θ</a:t>
              </a:r>
              <a:endParaRPr lang="en-GB" kern="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43" name="Pie 42"/>
            <p:cNvSpPr/>
            <p:nvPr/>
          </p:nvSpPr>
          <p:spPr>
            <a:xfrm rot="5400000">
              <a:off x="1116421" y="4224225"/>
              <a:ext cx="872185" cy="936105"/>
            </a:xfrm>
            <a:prstGeom prst="pie">
              <a:avLst>
                <a:gd name="adj1" fmla="val 13692941"/>
                <a:gd name="adj2" fmla="val 16200000"/>
              </a:avLst>
            </a:prstGeom>
            <a:solidFill>
              <a:srgbClr val="4F81BD">
                <a:alpha val="45000"/>
              </a:srgbClr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rtlCol="0" anchor="ctr"/>
            <a:lstStyle/>
            <a:p>
              <a:pPr algn="ctr">
                <a:defRPr/>
              </a:pPr>
              <a:endParaRPr lang="en-GB" kern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endParaRPr>
            </a:p>
          </p:txBody>
        </p:sp>
      </p:grpSp>
      <p:cxnSp>
        <p:nvCxnSpPr>
          <p:cNvPr id="7" name="Straight Connector 6"/>
          <p:cNvCxnSpPr/>
          <p:nvPr/>
        </p:nvCxnSpPr>
        <p:spPr>
          <a:xfrm>
            <a:off x="107504" y="1052736"/>
            <a:ext cx="892899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5"/>
          <p:cNvSpPr>
            <a:spLocks noGrp="1"/>
          </p:cNvSpPr>
          <p:nvPr>
            <p:ph type="title"/>
          </p:nvPr>
        </p:nvSpPr>
        <p:spPr>
          <a:xfrm>
            <a:off x="276175" y="188640"/>
            <a:ext cx="8229600" cy="685691"/>
          </a:xfrm>
        </p:spPr>
        <p:txBody>
          <a:bodyPr anchor="t">
            <a:normAutofit/>
          </a:bodyPr>
          <a:lstStyle/>
          <a:p>
            <a:r>
              <a:rPr lang="en-GB" dirty="0" smtClean="0">
                <a:solidFill>
                  <a:schemeClr val="bg1"/>
                </a:solidFill>
              </a:rPr>
              <a:t>Thermal expansion measurement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51520" y="1268760"/>
            <a:ext cx="14401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Samples</a:t>
            </a:r>
            <a:endParaRPr lang="en-GB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5652120" y="1241144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sample cut angle </a:t>
            </a:r>
            <a:r>
              <a:rPr lang="el-GR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θ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 (degree)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69" b="5100"/>
          <a:stretch/>
        </p:blipFill>
        <p:spPr bwMode="auto">
          <a:xfrm>
            <a:off x="3483528" y="1556792"/>
            <a:ext cx="2096584" cy="173237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2" name="Rectangle 6"/>
          <p:cNvSpPr>
            <a:spLocks noChangeArrowheads="1"/>
          </p:cNvSpPr>
          <p:nvPr/>
        </p:nvSpPr>
        <p:spPr bwMode="auto">
          <a:xfrm>
            <a:off x="-97605" y="4052939"/>
            <a:ext cx="5400091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GB" sz="1100" dirty="0" smtClean="0">
                <a:solidFill>
                  <a:prstClr val="black"/>
                </a:solidFill>
                <a:latin typeface="Calibri" pitchFamily="34" charset="0"/>
                <a:ea typeface="SimSun" pitchFamily="2" charset="-122"/>
                <a:cs typeface="Times New Roman" pitchFamily="18" charset="0"/>
              </a:rPr>
              <a:t>CTE measurement from dilatometer from samples orientated at various angles</a:t>
            </a:r>
            <a:endParaRPr lang="en-GB" dirty="0" smtClean="0">
              <a:solidFill>
                <a:prstClr val="black"/>
              </a:solidFill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5" name="Rectangle 34"/>
          <p:cNvSpPr/>
          <p:nvPr/>
        </p:nvSpPr>
        <p:spPr>
          <a:xfrm>
            <a:off x="5313624" y="1052736"/>
            <a:ext cx="320384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Table of CTEs (x10</a:t>
            </a:r>
            <a:r>
              <a:rPr lang="en-GB" sz="1600" baseline="300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-6</a:t>
            </a:r>
            <a:r>
              <a:rPr lang="en-GB" sz="1600" dirty="0" smtClean="0">
                <a:solidFill>
                  <a:prstClr val="black"/>
                </a:solidFill>
                <a:latin typeface="Calibri"/>
                <a:ea typeface="ＭＳ Ｐゴシック" pitchFamily="34" charset="-128"/>
                <a:cs typeface="Arial" charset="0"/>
              </a:rPr>
              <a:t>/K)</a:t>
            </a:r>
            <a:endParaRPr lang="en-GB" sz="1600" dirty="0">
              <a:solidFill>
                <a:prstClr val="black"/>
              </a:solidFill>
              <a:latin typeface="Calibri"/>
              <a:ea typeface="ＭＳ Ｐゴシック" pitchFamily="34" charset="-128"/>
              <a:cs typeface="Arial" charset="0"/>
            </a:endParaRPr>
          </a:p>
        </p:txBody>
      </p:sp>
      <p:graphicFrame>
        <p:nvGraphicFramePr>
          <p:cNvPr id="30" name="Table 29"/>
          <p:cNvGraphicFramePr>
            <a:graphicFrameLocks noGrp="1"/>
          </p:cNvGraphicFramePr>
          <p:nvPr>
            <p:extLst/>
          </p:nvPr>
        </p:nvGraphicFramePr>
        <p:xfrm>
          <a:off x="5364088" y="1360422"/>
          <a:ext cx="3672408" cy="4541520"/>
        </p:xfrm>
        <a:graphic>
          <a:graphicData uri="http://schemas.openxmlformats.org/drawingml/2006/table">
            <a:tbl>
              <a:tblPr firstRow="1" bandRow="1"/>
              <a:tblGrid>
                <a:gridCol w="52463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9950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7606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535973"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2"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 </a:t>
                      </a:r>
                      <a:r>
                        <a:rPr lang="el-GR" sz="1400" dirty="0" smtClean="0"/>
                        <a:t>θ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CTE</a:t>
                      </a:r>
                      <a:endParaRPr lang="en-GB" sz="14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2.12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2.36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2.99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2.32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-6.23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0.25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 fontAlgn="b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2.02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3.93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-3.3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rowSpan="9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 rowSpan="9" h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algn="l" defTabSz="914400" rtl="0" eaLnBrk="1" fontAlgn="b" latinLnBrk="0" hangingPunct="1"/>
                      <a:r>
                        <a:rPr lang="en-GB" sz="14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23.1</a:t>
                      </a:r>
                    </a:p>
                  </a:txBody>
                  <a:tcPr marL="9525" marR="9525" marT="9525" marB="0" anchor="b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-3.23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 gridSpan="2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 rowSpan="8"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-0.97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3.82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8.46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14.35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18.49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5404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15.66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13.1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82091"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gridSpan="2"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5.76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graphicFrame>
        <p:nvGraphicFramePr>
          <p:cNvPr id="36" name="Table 35"/>
          <p:cNvGraphicFramePr>
            <a:graphicFrameLocks noGrp="1"/>
          </p:cNvGraphicFramePr>
          <p:nvPr>
            <p:extLst/>
          </p:nvPr>
        </p:nvGraphicFramePr>
        <p:xfrm>
          <a:off x="5677949" y="1593208"/>
          <a:ext cx="3024336" cy="4236720"/>
        </p:xfrm>
        <a:graphic>
          <a:graphicData uri="http://schemas.openxmlformats.org/drawingml/2006/table">
            <a:tbl>
              <a:tblPr firstRow="1" bandRow="1"/>
              <a:tblGrid>
                <a:gridCol w="10081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35973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600" dirty="0" smtClean="0"/>
                        <a:t>Shear 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16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Shear 20</a:t>
                      </a:r>
                      <a:r>
                        <a:rPr lang="en-GB" sz="1600" baseline="30000" dirty="0" smtClean="0"/>
                        <a:t>o</a:t>
                      </a:r>
                      <a:endParaRPr lang="en-GB" sz="1600" dirty="0" smtClean="0"/>
                    </a:p>
                    <a:p>
                      <a:endParaRPr lang="en-GB" sz="16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37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82091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74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400" dirty="0" smtClean="0"/>
                        <a:t>30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85404">
                <a:tc rowSpan="9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127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45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rowSpan="8"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60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75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90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105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120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85404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135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150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82091"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GB" sz="1400" dirty="0"/>
                    </a:p>
                  </a:txBody>
                  <a:tcPr/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r>
                        <a:rPr lang="en-GB" sz="1400" dirty="0" smtClean="0"/>
                        <a:t>165</a:t>
                      </a:r>
                      <a:endParaRPr lang="en-GB" sz="1400" dirty="0"/>
                    </a:p>
                  </a:txBody>
                  <a:tcPr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graphicFrame>
        <p:nvGraphicFramePr>
          <p:cNvPr id="37" name="Chart 36"/>
          <p:cNvGraphicFramePr>
            <a:graphicFrameLocks/>
          </p:cNvGraphicFramePr>
          <p:nvPr>
            <p:extLst/>
          </p:nvPr>
        </p:nvGraphicFramePr>
        <p:xfrm>
          <a:off x="395536" y="1556792"/>
          <a:ext cx="4845347" cy="2414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</p:spTree>
    <p:extLst>
      <p:ext uri="{BB962C8B-B14F-4D97-AF65-F5344CB8AC3E}">
        <p14:creationId xmlns:p14="http://schemas.microsoft.com/office/powerpoint/2010/main" val="3879704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  <p:bldP spid="32" grpId="0"/>
      <p:bldP spid="35" grpId="0"/>
      <p:bldGraphic spid="37" grpId="0">
        <p:bldAsOne/>
      </p:bldGraphic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AC0D6B-9881-4228-93E8-8E0A96CD0844}" type="slidenum">
              <a:rPr lang="en-GB" smtClean="0">
                <a:solidFill>
                  <a:srgbClr val="808080"/>
                </a:solidFill>
              </a:rPr>
              <a:pPr/>
              <a:t>37</a:t>
            </a:fld>
            <a:endParaRPr lang="en-GB">
              <a:solidFill>
                <a:srgbClr val="808080"/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611560" y="1916832"/>
          <a:ext cx="7992888" cy="4059591"/>
        </p:xfrm>
        <a:graphic>
          <a:graphicData uri="http://schemas.openxmlformats.org/drawingml/2006/table">
            <a:tbl>
              <a:tblPr firstRow="1" firstCol="1" bandRow="1"/>
              <a:tblGrid>
                <a:gridCol w="264209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8656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422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Model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CTE prediction in warp (x10</a:t>
                      </a:r>
                      <a:r>
                        <a:rPr lang="en-GB" sz="1400" baseline="30000" dirty="0">
                          <a:effectLst/>
                        </a:rPr>
                        <a:t>-6</a:t>
                      </a:r>
                      <a:r>
                        <a:rPr lang="en-GB" sz="1400" dirty="0">
                          <a:effectLst/>
                        </a:rPr>
                        <a:t>/K)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381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2398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Experiment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>
                          <a:effectLst/>
                        </a:rPr>
                        <a:t>2.12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>
                          <a:effectLst/>
                        </a:rPr>
                        <a:t> </a:t>
                      </a:r>
                      <a:endParaRPr lang="en-GB" sz="140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381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0200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Infinite</a:t>
                      </a:r>
                      <a:r>
                        <a:rPr lang="en-GB" sz="1400" baseline="0" dirty="0" smtClean="0">
                          <a:effectLst/>
                        </a:rPr>
                        <a:t> size in in-plane and thickness, zero nesting, represented by single layer with periodic boundary conditions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  <a:latin typeface="+mn-lt"/>
                          <a:ea typeface="+mn-ea"/>
                          <a:cs typeface="+mn-cs"/>
                        </a:rPr>
                        <a:t>3.20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200" dirty="0">
                        <a:effectLst/>
                        <a:latin typeface="+mn-lt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175135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>
                          <a:effectLst/>
                        </a:rPr>
                        <a:t>Ten </a:t>
                      </a:r>
                      <a:r>
                        <a:rPr lang="en-GB" sz="1400" dirty="0" smtClean="0">
                          <a:effectLst/>
                        </a:rPr>
                        <a:t>layers,</a:t>
                      </a:r>
                      <a:r>
                        <a:rPr lang="en-GB" sz="1400" baseline="0" dirty="0" smtClean="0">
                          <a:effectLst/>
                        </a:rPr>
                        <a:t> no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2.51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ap="flat" cmpd="sng" algn="ctr">
                      <a:solidFill>
                        <a:sysClr val="window" lastClr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080402"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dirty="0" smtClean="0">
                          <a:effectLst/>
                        </a:rPr>
                        <a:t>Ten layers, random</a:t>
                      </a:r>
                      <a:r>
                        <a:rPr lang="en-GB" sz="1400" baseline="0" dirty="0" smtClean="0">
                          <a:effectLst/>
                        </a:rPr>
                        <a:t> nesting, </a:t>
                      </a:r>
                      <a:r>
                        <a:rPr lang="en-GB" sz="1400" baseline="0" dirty="0" err="1" smtClean="0">
                          <a:effectLst/>
                        </a:rPr>
                        <a:t>pbc</a:t>
                      </a:r>
                      <a:r>
                        <a:rPr lang="en-GB" sz="1400" baseline="0" dirty="0" smtClean="0">
                          <a:effectLst/>
                        </a:rPr>
                        <a:t> in-plane (3 laminate models)</a:t>
                      </a: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600" dirty="0" smtClean="0">
                          <a:effectLst/>
                        </a:rPr>
                        <a:t>2.17±0.01</a:t>
                      </a:r>
                      <a:endParaRPr lang="en-GB" sz="16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1pPr>
                      <a:lvl2pPr marL="457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2pPr>
                      <a:lvl3pPr marL="914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3pPr>
                      <a:lvl4pPr marL="1371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4pPr>
                      <a:lvl5pPr marL="18288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5pPr>
                      <a:lvl6pPr marL="22860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6pPr>
                      <a:lvl7pPr marL="27432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7pPr>
                      <a:lvl8pPr marL="32004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8pPr>
                      <a:lvl9pPr marL="3657600" algn="l" defTabSz="4572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"/>
                          <a:cs typeface=""/>
                        </a:defRPr>
                      </a:lvl9pPr>
                    </a:lstStyle>
                    <a:p>
                      <a:pPr algn="l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endParaRPr lang="en-GB" sz="1400" dirty="0">
                        <a:effectLst/>
                        <a:latin typeface="Calibri"/>
                        <a:ea typeface="SimSun"/>
                        <a:cs typeface="Times New Roman"/>
                      </a:endParaRPr>
                    </a:p>
                  </a:txBody>
                  <a:tcPr marL="53668" marR="53668" marT="0" marB="0">
                    <a:lnL w="12700" cmpd="sng">
                      <a:solidFill>
                        <a:sysClr val="window" lastClr="FFFFFF"/>
                      </a:solidFill>
                    </a:lnL>
                    <a:lnR w="12700" cmpd="sng">
                      <a:solidFill>
                        <a:sysClr val="window" lastClr="FFFFFF"/>
                      </a:solidFill>
                    </a:lnR>
                    <a:lnT w="12700" cmpd="sng">
                      <a:solidFill>
                        <a:sysClr val="window" lastClr="FFFFFF"/>
                      </a:solidFill>
                    </a:lnT>
                    <a:lnB w="12700" cmpd="sng">
                      <a:solidFill>
                        <a:sysClr val="window" lastClr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pSp>
        <p:nvGrpSpPr>
          <p:cNvPr id="13" name="Group 12"/>
          <p:cNvGrpSpPr/>
          <p:nvPr/>
        </p:nvGrpSpPr>
        <p:grpSpPr>
          <a:xfrm>
            <a:off x="5364088" y="2780928"/>
            <a:ext cx="2592288" cy="3188732"/>
            <a:chOff x="5364088" y="1999873"/>
            <a:chExt cx="2592288" cy="3188732"/>
          </a:xfrm>
        </p:grpSpPr>
        <p:pic>
          <p:nvPicPr>
            <p:cNvPr id="8" name="Picture 7"/>
            <p:cNvPicPr/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750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28184" y="2060848"/>
              <a:ext cx="1728192" cy="864096"/>
            </a:xfrm>
            <a:prstGeom prst="rect">
              <a:avLst/>
            </a:prstGeom>
            <a:noFill/>
            <a:extLst/>
          </p:spPr>
        </p:pic>
        <p:cxnSp>
          <p:nvCxnSpPr>
            <p:cNvPr id="7" name="Straight Arrow Connector 6"/>
            <p:cNvCxnSpPr/>
            <p:nvPr/>
          </p:nvCxnSpPr>
          <p:spPr bwMode="auto">
            <a:xfrm flipV="1">
              <a:off x="5364088" y="2060848"/>
              <a:ext cx="0" cy="432048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0" name="Straight Arrow Connector 9"/>
            <p:cNvCxnSpPr/>
            <p:nvPr/>
          </p:nvCxnSpPr>
          <p:spPr bwMode="auto">
            <a:xfrm>
              <a:off x="5364088" y="2492896"/>
              <a:ext cx="432048" cy="0"/>
            </a:xfrm>
            <a:prstGeom prst="straightConnector1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11" name="TextBox 10"/>
            <p:cNvSpPr txBox="1"/>
            <p:nvPr/>
          </p:nvSpPr>
          <p:spPr>
            <a:xfrm>
              <a:off x="5364088" y="1999873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Weft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508104" y="2528270"/>
              <a:ext cx="57606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en-GB" sz="1200" dirty="0" smtClean="0">
                  <a:solidFill>
                    <a:srgbClr val="000000"/>
                  </a:solidFill>
                  <a:ea typeface="ＭＳ Ｐゴシック" pitchFamily="34" charset="-128"/>
                  <a:cs typeface="Arial" charset="0"/>
                </a:rPr>
                <a:t>Warp</a:t>
              </a:r>
            </a:p>
          </p:txBody>
        </p:sp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58339" y="2823727"/>
              <a:ext cx="1698037" cy="134873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4882" y="4172465"/>
              <a:ext cx="1414796" cy="10161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Rectangle 13"/>
          <p:cNvSpPr/>
          <p:nvPr/>
        </p:nvSpPr>
        <p:spPr>
          <a:xfrm>
            <a:off x="395536" y="188640"/>
            <a:ext cx="554461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GB" sz="3200" kern="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predictions- Shear 0</a:t>
            </a:r>
            <a:r>
              <a:rPr lang="en-GB" sz="3200" kern="0" baseline="300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o</a:t>
            </a:r>
            <a:endParaRPr lang="en-GB" sz="3200" kern="0" dirty="0" smtClean="0">
              <a:solidFill>
                <a:srgbClr val="FFFFFF"/>
              </a:solidFill>
              <a:ea typeface="ＭＳ Ｐゴシック" pitchFamily="34" charset="-128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3736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ABE6748-8D63-470C-8651-406C71D40A21}" type="slidenum">
              <a:rPr lang="en-US" smtClean="0">
                <a:solidFill>
                  <a:srgbClr val="808080"/>
                </a:solidFill>
              </a:rPr>
              <a:pPr>
                <a:defRPr/>
              </a:pPr>
              <a:t>38</a:t>
            </a:fld>
            <a:endParaRPr lang="en-US">
              <a:solidFill>
                <a:srgbClr val="808080"/>
              </a:solidFill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218038" y="1284615"/>
            <a:ext cx="8676969" cy="4696365"/>
            <a:chOff x="233515" y="873630"/>
            <a:chExt cx="8676969" cy="4696365"/>
          </a:xfrm>
        </p:grpSpPr>
        <p:pic>
          <p:nvPicPr>
            <p:cNvPr id="3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0" b="98673" l="0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97042" y="2014258"/>
              <a:ext cx="1304925" cy="9334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" name="Picture 3" descr="C:\research projects\Multiscale manufacturing modelling\presentations\14-02-2013\un-shear.pn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10000" b="90000" l="10000" r="9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615" t="12949" r="19918" b="10935"/>
            <a:stretch/>
          </p:blipFill>
          <p:spPr bwMode="auto">
            <a:xfrm>
              <a:off x="3085227" y="957891"/>
              <a:ext cx="1094039" cy="10177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table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3535" y="2974115"/>
              <a:ext cx="8496949" cy="2595880"/>
            </a:xfrm>
            <a:prstGeom prst="rect">
              <a:avLst/>
            </a:prstGeom>
          </p:spPr>
        </p:pic>
        <p:pic>
          <p:nvPicPr>
            <p:cNvPr id="7" name="Picture 6" descr="C:\research projects\TexComp11\paper\Wizard 16 degree top view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4878" b="98258" l="1752" r="98394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58274" y="873630"/>
              <a:ext cx="1303933" cy="10923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7" descr="C:\research projects\TexComp11\paper\Wizard 16 degree 10 layer laminate.PNG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4569" b="98594" l="3304" r="99365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4137" y="1903880"/>
              <a:ext cx="1444054" cy="104382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8" descr="C:\research projects\TexComp11\paper\Wizard 20 degree top view.PNG"/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backgroundRemoval t="207" b="99174" l="860" r="98281"/>
                      </a14:imgEffect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51823" y="985312"/>
              <a:ext cx="1414640" cy="9806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" name="Picture 9" descr="C:\research projects\TexComp11\paper\Wizard 20 degree 10 layer laminate.PNG"/>
            <p:cNvPicPr>
              <a:picLocks noChangeAspect="1" noChangeArrowheads="1"/>
            </p:cNvPicPr>
            <p:nvPr/>
          </p:nvPicPr>
          <p:blipFill>
            <a:blip r:embed="rId13" cstate="print">
              <a:extLst>
                <a:ext uri="{BEBA8EAE-BF5A-486C-A8C5-ECC9F3942E4B}">
                  <a14:imgProps xmlns:a14="http://schemas.microsoft.com/office/drawing/2010/main">
                    <a14:imgLayer r:embed="rId14">
                      <a14:imgEffect>
                        <a14:backgroundRemoval t="5056" b="97191" l="3831" r="99106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95224" y="1892355"/>
              <a:ext cx="1519211" cy="10358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8"/>
            <p:cNvSpPr txBox="1"/>
            <p:nvPr/>
          </p:nvSpPr>
          <p:spPr>
            <a:xfrm>
              <a:off x="233515" y="1091647"/>
              <a:ext cx="255628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Converged mesh using 2 million elements - 100x100x200 (X Y Z)</a:t>
              </a:r>
            </a:p>
            <a:p>
              <a:pPr>
                <a:defRPr/>
              </a:pPr>
              <a:endParaRPr lang="en-GB" sz="1200" dirty="0">
                <a:solidFill>
                  <a:prstClr val="black"/>
                </a:solidFill>
                <a:latin typeface="Calibri"/>
              </a:endParaRPr>
            </a:p>
            <a:p>
              <a:pPr>
                <a:defRPr/>
              </a:pPr>
              <a:r>
                <a:rPr lang="en-GB" sz="1200" dirty="0">
                  <a:solidFill>
                    <a:prstClr val="black"/>
                  </a:solidFill>
                  <a:latin typeface="Calibri"/>
                </a:rPr>
                <a:t>HPC: 32CPUs, 69GB RAM, 130 minutes</a:t>
              </a:r>
            </a:p>
          </p:txBody>
        </p:sp>
        <p:pic>
          <p:nvPicPr>
            <p:cNvPr id="12" name="Picture 11"/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97662" y="2328728"/>
              <a:ext cx="592137" cy="58578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  <p:sp>
        <p:nvSpPr>
          <p:cNvPr id="14" name="TextBox 13"/>
          <p:cNvSpPr txBox="1"/>
          <p:nvPr/>
        </p:nvSpPr>
        <p:spPr>
          <a:xfrm>
            <a:off x="413534" y="260648"/>
            <a:ext cx="67507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FE Predictions – </a:t>
            </a:r>
            <a:r>
              <a:rPr lang="en-GB" sz="2800" dirty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Shear 0°,</a:t>
            </a:r>
            <a:r>
              <a:rPr lang="en-GB" sz="2800" dirty="0" smtClean="0">
                <a:solidFill>
                  <a:srgbClr val="FFFFFF"/>
                </a:solidFill>
                <a:ea typeface="ＭＳ Ｐゴシック" pitchFamily="34" charset="-128"/>
                <a:cs typeface="Arial" charset="0"/>
              </a:rPr>
              <a:t>16°&amp; 20°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noFill/>
              <a:ln>
                <a:solidFill>
                  <a:sysClr val="windowText" lastClr="000000"/>
                </a:solidFill>
              </a:ln>
            </p:spPr>
            <p:txBody>
              <a:bodyPr wrap="none" rtlCol="0">
                <a:spAutoFit/>
              </a:bodyPr>
              <a:lstStyle/>
              <a:p>
                <a:pPr>
                  <a:defRPr/>
                </a:pPr>
                <a:r>
                  <a:rPr lang="en-GB" sz="1200" kern="0" baseline="30000" dirty="0" smtClean="0">
                    <a:solidFill>
                      <a:prstClr val="black"/>
                    </a:solidFill>
                    <a:latin typeface="Calibri"/>
                    <a:ea typeface="Cambria Math"/>
                    <a:cs typeface="Arial" charset="0"/>
                  </a:rPr>
                  <a:t>1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𝑑𝑖𝑙𝑎𝑡𝑜𝑚𝑒𝑡𝑒𝑟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∆</m:t>
                        </m:r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𝐿</m:t>
                        </m:r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𝜀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d>
                      <m:dPr>
                        <m:begChr m:val="|"/>
                        <m:endChr m:val="|"/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𝛾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𝑥𝑦</m:t>
                            </m:r>
                          </m:sub>
                        </m:sSub>
                      </m:e>
                    </m:d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=</m:t>
                    </m:r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𝑥𝑥</m:t>
                        </m:r>
                      </m:sub>
                    </m:sSub>
                    <m:r>
                      <a:rPr lang="en-GB" sz="1200" i="1" kern="0" smtClean="0">
                        <a:solidFill>
                          <a:prstClr val="black"/>
                        </a:solidFill>
                        <a:latin typeface="Cambria Math"/>
                        <a:ea typeface="Cambria Math"/>
                      </a:rPr>
                      <m:t>+</m:t>
                    </m:r>
                    <m:f>
                      <m:f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𝑊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 panose="02040503050406030204" pitchFamily="18" charset="0"/>
                                <a:ea typeface="Cambria Math"/>
                              </a:rPr>
                            </m:ctrlPr>
                          </m:sSubPr>
                          <m:e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𝐿</m:t>
                            </m:r>
                          </m:e>
                          <m:sub>
                            <m:r>
                              <a:rPr lang="en-GB" sz="1200" i="1" kern="0" smtClean="0">
                                <a:solidFill>
                                  <a:prstClr val="black"/>
                                </a:solidFill>
                                <a:latin typeface="Cambria Math"/>
                                <a:ea typeface="Cambria Math"/>
                              </a:rPr>
                              <m:t>𝑜</m:t>
                            </m:r>
                          </m:sub>
                        </m:sSub>
                      </m:den>
                    </m:f>
                    <m:sSub>
                      <m:sSubPr>
                        <m:ctrlP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 panose="02040503050406030204" pitchFamily="18" charset="0"/>
                            <a:ea typeface="Cambria Math"/>
                          </a:rPr>
                        </m:ctrlPr>
                      </m:sSubPr>
                      <m:e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𝛼</m:t>
                        </m:r>
                      </m:e>
                      <m:sub>
                        <m:r>
                          <a:rPr lang="en-GB" sz="1200" i="1" kern="0" smtClean="0">
                            <a:solidFill>
                              <a:prstClr val="black"/>
                            </a:solidFill>
                            <a:latin typeface="Cambria Math"/>
                            <a:ea typeface="Cambria Math"/>
                          </a:rPr>
                          <m:t>𝑥𝑦</m:t>
                        </m:r>
                      </m:sub>
                    </m:sSub>
                  </m:oMath>
                </a14:m>
                <a:endParaRPr lang="en-GB" sz="1200" kern="0" dirty="0" smtClean="0">
                  <a:solidFill>
                    <a:prstClr val="black"/>
                  </a:solidFill>
                  <a:latin typeface="Calibri"/>
                  <a:ea typeface="ＭＳ Ｐゴシック" pitchFamily="34" charset="-128"/>
                  <a:cs typeface="Arial" charset="0"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7786" y="6115220"/>
                <a:ext cx="3401124" cy="381964"/>
              </a:xfrm>
              <a:prstGeom prst="rect">
                <a:avLst/>
              </a:prstGeom>
              <a:blipFill rotWithShape="1">
                <a:blip r:embed="rId16"/>
                <a:stretch>
                  <a:fillRect/>
                </a:stretch>
              </a:blipFill>
              <a:ln>
                <a:solidFill>
                  <a:sysClr val="windowText" lastClr="000000"/>
                </a:solidFill>
              </a:ln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1362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0CC7BE93-B04E-4666-80F5-D32D606A79A5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39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Conclusions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381000" y="1341438"/>
            <a:ext cx="8367713" cy="3046988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Basic principles and assumptions have been used to refine fabric geometry to simulate realistic shear deformation.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The refinement process has been automated in TexGen and used to generate sheared unit cell models .  These features are included in the latest TexGen release, version 3.6.0, 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  <a:hlinkClick r:id="rId2"/>
              </a:rPr>
              <a:t>www.texgen.sourceforge.net</a:t>
            </a: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CTE predictions based on FE thermo mechanical analysis showed good correlation with experimental results.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Laminate thickness and nesting were found  to be significant geometric factors prediction of CTE in textile laminates.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67544" y="4581128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 smtClean="0">
                <a:solidFill>
                  <a:srgbClr val="000000"/>
                </a:solidFill>
                <a:ea typeface="ＭＳ Ｐゴシック" pitchFamily="18" charset="-128"/>
                <a:cs typeface="ＭＳ Ｐゴシック" pitchFamily="-28" charset="-128"/>
              </a:rPr>
              <a:t>Future work</a:t>
            </a:r>
            <a:endParaRPr lang="en-US" sz="3200" kern="0" dirty="0">
              <a:solidFill>
                <a:srgbClr val="000000"/>
              </a:solidFill>
              <a:ea typeface="ＭＳ Ｐゴシック" pitchFamily="18" charset="-128"/>
              <a:cs typeface="ＭＳ Ｐゴシック" pitchFamily="-28" charset="-128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5536" y="5229200"/>
            <a:ext cx="8367713" cy="1323439"/>
          </a:xfrm>
          <a:prstGeom prst="rect">
            <a:avLst/>
          </a:prstGeom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Automation of laminate nesting in </a:t>
            </a:r>
            <a:r>
              <a:rPr lang="en-GB" sz="1600" dirty="0" err="1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TexGen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.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Times" pitchFamily="18" charset="0"/>
              </a:rPr>
              <a:t>To predict manufacturing induced shape distortion by coupling unit cell and composite structural models. </a:t>
            </a:r>
            <a:endParaRPr lang="en-GB" sz="1600" dirty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en-GB" sz="1600" dirty="0" smtClean="0">
              <a:solidFill>
                <a:srgbClr val="000000"/>
              </a:solidFill>
              <a:ea typeface="ＭＳ Ｐゴシック" pitchFamily="34" charset="-128"/>
              <a:cs typeface="Times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6270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Webpage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4759" y="1454082"/>
            <a:ext cx="6259116" cy="500729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57225" y="868788"/>
            <a:ext cx="42291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www.texgen.sourceforge.net</a:t>
            </a:r>
          </a:p>
        </p:txBody>
      </p:sp>
    </p:spTree>
    <p:extLst>
      <p:ext uri="{BB962C8B-B14F-4D97-AF65-F5344CB8AC3E}">
        <p14:creationId xmlns:p14="http://schemas.microsoft.com/office/powerpoint/2010/main" val="1143558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Slide Number Placeholder 1"/>
          <p:cNvSpPr>
            <a:spLocks noGrp="1"/>
          </p:cNvSpPr>
          <p:nvPr>
            <p:ph type="sldNum" sz="quarter" idx="10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1pPr>
            <a:lvl2pPr marL="742950" indent="-28575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2pPr>
            <a:lvl3pPr marL="11430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3pPr>
            <a:lvl4pPr marL="16002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4pPr>
            <a:lvl5pPr marL="2057400" indent="-228600" eaLnBrk="0" hangingPunct="0"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aseline="-25000">
                <a:solidFill>
                  <a:schemeClr val="tx1"/>
                </a:solidFill>
                <a:latin typeface="Times" pitchFamily="18" charset="0"/>
                <a:ea typeface="ＭＳ Ｐゴシック" pitchFamily="34" charset="-128"/>
              </a:defRPr>
            </a:lvl9pPr>
          </a:lstStyle>
          <a:p>
            <a:fld id="{F4CFB6DA-03FF-41A2-9075-9FB3528901A0}" type="slidenum">
              <a:rPr lang="en-US" sz="800" baseline="0" smtClean="0">
                <a:solidFill>
                  <a:srgbClr val="808080"/>
                </a:solidFill>
                <a:latin typeface="Arial" charset="0"/>
              </a:rPr>
              <a:pPr/>
              <a:t>40</a:t>
            </a:fld>
            <a:endParaRPr lang="en-US" sz="800" baseline="0" smtClean="0">
              <a:solidFill>
                <a:srgbClr val="808080"/>
              </a:solidFill>
              <a:latin typeface="Arial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381000" y="187325"/>
            <a:ext cx="7772400" cy="841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kern="0" dirty="0">
                <a:solidFill>
                  <a:srgbClr val="FFFFFF"/>
                </a:solidFill>
                <a:ea typeface="ＭＳ Ｐゴシック" pitchFamily="18" charset="-128"/>
                <a:cs typeface="ＭＳ Ｐゴシック" pitchFamily="-28" charset="-128"/>
              </a:rPr>
              <a:t>Acknowledgement</a:t>
            </a:r>
          </a:p>
        </p:txBody>
      </p:sp>
      <p:sp>
        <p:nvSpPr>
          <p:cNvPr id="6" name="TextBox 2"/>
          <p:cNvSpPr txBox="1">
            <a:spLocks noChangeArrowheads="1"/>
          </p:cNvSpPr>
          <p:nvPr/>
        </p:nvSpPr>
        <p:spPr bwMode="auto">
          <a:xfrm>
            <a:off x="395288" y="1454150"/>
            <a:ext cx="81153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defRPr/>
            </a:pP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This </a:t>
            </a:r>
            <a:r>
              <a:rPr lang="en-GB" sz="1600" dirty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work was supported by the Engineering and Physical Sciences Research Council [grant number: EP/IO33513/1], through the EPSRC Centre for Innovative Manufacturing in Composites</a:t>
            </a:r>
            <a:r>
              <a:rPr lang="en-GB" sz="1600" dirty="0" smtClean="0">
                <a:solidFill>
                  <a:srgbClr val="000000"/>
                </a:solidFill>
                <a:ea typeface="ＭＳ Ｐゴシック" pitchFamily="34" charset="-128"/>
                <a:cs typeface="Arial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70568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 smtClean="0"/>
              <a:t>Modelling Deformation in Knitted Fabrics</a:t>
            </a:r>
            <a:endParaRPr lang="en-GB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86108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Knitted Textile for use as Fabric Sensor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759" y="2119312"/>
            <a:ext cx="573405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2556" y="2119312"/>
            <a:ext cx="3583305" cy="2870200"/>
          </a:xfrm>
          <a:prstGeom prst="rect">
            <a:avLst/>
          </a:prstGeom>
          <a:noFill/>
        </p:spPr>
      </p:pic>
      <p:sp>
        <p:nvSpPr>
          <p:cNvPr id="5" name="TextBox 4"/>
          <p:cNvSpPr txBox="1"/>
          <p:nvPr/>
        </p:nvSpPr>
        <p:spPr>
          <a:xfrm>
            <a:off x="552450" y="1200150"/>
            <a:ext cx="7458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Material measurements used to create parameterised model</a:t>
            </a:r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2485778"/>
              </p:ext>
            </p:extLst>
          </p:nvPr>
        </p:nvGraphicFramePr>
        <p:xfrm>
          <a:off x="2155189" y="5384739"/>
          <a:ext cx="3474085" cy="958910"/>
        </p:xfrm>
        <a:graphic>
          <a:graphicData uri="http://schemas.openxmlformats.org/drawingml/2006/table">
            <a:tbl>
              <a:tblPr firstRow="1" firstCol="1" bandRow="1"/>
              <a:tblGrid>
                <a:gridCol w="179542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86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91782">
                <a:tc>
                  <a:txBody>
                    <a:bodyPr/>
                    <a:lstStyle/>
                    <a:p>
                      <a:pPr algn="ctr">
                        <a:spcAft>
                          <a:spcPts val="300"/>
                        </a:spcAft>
                      </a:pPr>
                      <a:r>
                        <a:rPr lang="en-US" sz="1000" b="1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Parameter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b="1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Measurement /µm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Radius, r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216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ly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363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Height, sy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1107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1782"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Width, sx</a:t>
                      </a:r>
                      <a:endParaRPr lang="en-GB" sz="10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spcAft>
                          <a:spcPts val="0"/>
                        </a:spcAft>
                      </a:pPr>
                      <a:r>
                        <a:rPr lang="en-US" sz="1000" dirty="0">
                          <a:effectLst/>
                          <a:latin typeface="Times New Roman" panose="02020603050405020304" pitchFamily="18" charset="0"/>
                          <a:ea typeface="SimSun" panose="02010600030101010101" pitchFamily="2" charset="-122"/>
                        </a:rPr>
                        <a:t>406</a:t>
                      </a:r>
                      <a:endParaRPr lang="en-GB" sz="1000" dirty="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68580" marR="68580" marT="0" marB="0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00168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Initial Idealised Model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9225" y="1442085"/>
            <a:ext cx="1314450" cy="20497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3974" y="1108710"/>
            <a:ext cx="3190875" cy="519867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8649" y="3829050"/>
            <a:ext cx="39909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Model created using actual textile measurements with constant, circular cross-sections</a:t>
            </a:r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4838700" y="5124450"/>
            <a:ext cx="1323975" cy="485775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2926749" y="5379392"/>
            <a:ext cx="2014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Intersections</a:t>
            </a:r>
          </a:p>
        </p:txBody>
      </p:sp>
    </p:spTree>
    <p:extLst>
      <p:ext uri="{BB962C8B-B14F-4D97-AF65-F5344CB8AC3E}">
        <p14:creationId xmlns:p14="http://schemas.microsoft.com/office/powerpoint/2010/main" val="25781596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Modification of Cross-Sections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49" y="1260904"/>
            <a:ext cx="1974850" cy="180975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300" y="1260904"/>
            <a:ext cx="1714500" cy="2095500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349" y="4079154"/>
            <a:ext cx="1259840" cy="1522730"/>
          </a:xfrm>
          <a:prstGeom prst="rect">
            <a:avLst/>
          </a:prstGeom>
          <a:noFill/>
        </p:spPr>
      </p:pic>
      <p:pic>
        <p:nvPicPr>
          <p:cNvPr id="6" name="Picture 5"/>
          <p:cNvPicPr/>
          <p:nvPr/>
        </p:nvPicPr>
        <p:blipFill rotWithShape="1">
          <a:blip r:embed="rId5"/>
          <a:srcRect l="44870" t="23059" r="29371" b="37266"/>
          <a:stretch/>
        </p:blipFill>
        <p:spPr bwMode="auto">
          <a:xfrm>
            <a:off x="2234024" y="4050579"/>
            <a:ext cx="1259840" cy="155130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7" name="Picture 6"/>
          <p:cNvPicPr/>
          <p:nvPr/>
        </p:nvPicPr>
        <p:blipFill rotWithShape="1">
          <a:blip r:embed="rId6"/>
          <a:srcRect l="44538" t="23058" r="29205" b="37059"/>
          <a:stretch/>
        </p:blipFill>
        <p:spPr bwMode="auto">
          <a:xfrm>
            <a:off x="3822699" y="4061373"/>
            <a:ext cx="1259840" cy="15297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5194901" y="1621669"/>
            <a:ext cx="33806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cross-sections defined and assigned to specific nodes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284" y="3340958"/>
            <a:ext cx="3425366" cy="253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72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Deformation Simulation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010" y="2070579"/>
            <a:ext cx="2405758" cy="175956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556" y="2069347"/>
            <a:ext cx="2461038" cy="17130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45" y="4182507"/>
            <a:ext cx="2910840" cy="205549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8614" y="4182507"/>
            <a:ext cx="3008630" cy="204279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7675" y="971550"/>
            <a:ext cx="753427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err="1" smtClean="0">
                <a:latin typeface="+mj-lt"/>
              </a:rPr>
              <a:t>TexGen</a:t>
            </a:r>
            <a:r>
              <a:rPr lang="en-GB" sz="2000" dirty="0" smtClean="0">
                <a:latin typeface="+mj-lt"/>
              </a:rPr>
              <a:t> dry fibre export generates conformal mesh and .</a:t>
            </a:r>
            <a:r>
              <a:rPr lang="en-GB" sz="2000" dirty="0" err="1" smtClean="0">
                <a:latin typeface="+mj-lt"/>
              </a:rPr>
              <a:t>inp</a:t>
            </a:r>
            <a:r>
              <a:rPr lang="en-GB" sz="2000" dirty="0" smtClean="0">
                <a:latin typeface="+mj-lt"/>
              </a:rPr>
              <a:t> for ABAQUS/Explicit simulation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+mj-lt"/>
              </a:rPr>
              <a:t>Used ABAQUS General Contact algorithm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944169" y="3772112"/>
            <a:ext cx="51688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Unit cell with periodic boundary conditions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129566" y="6274886"/>
            <a:ext cx="51479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3x3 unit cell, unconstrained in x direction</a:t>
            </a:r>
          </a:p>
        </p:txBody>
      </p:sp>
    </p:spTree>
    <p:extLst>
      <p:ext uri="{BB962C8B-B14F-4D97-AF65-F5344CB8AC3E}">
        <p14:creationId xmlns:p14="http://schemas.microsoft.com/office/powerpoint/2010/main" val="161524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47725"/>
            <a:ext cx="4019550" cy="2387600"/>
          </a:xfrm>
        </p:spPr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Modelling Theory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63791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1709708" y="-14310"/>
            <a:ext cx="5929354" cy="8572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/>
              <a:t>Generating a Textile</a:t>
            </a:r>
            <a:endParaRPr lang="en-GB" dirty="0"/>
          </a:p>
        </p:txBody>
      </p:sp>
      <p:sp>
        <p:nvSpPr>
          <p:cNvPr id="4" name="Freeform 3"/>
          <p:cNvSpPr/>
          <p:nvPr/>
        </p:nvSpPr>
        <p:spPr>
          <a:xfrm>
            <a:off x="2776811" y="3854598"/>
            <a:ext cx="347072" cy="289227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32040" y="4869160"/>
            <a:ext cx="35283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Each step individually using either GUI, Python script or C++ API functions</a:t>
            </a:r>
            <a:endParaRPr lang="en-GB" dirty="0">
              <a:latin typeface="Calibri" panose="020F0502020204030204" pitchFamily="34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2348880"/>
            <a:ext cx="15841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alibri" panose="020F0502020204030204" pitchFamily="34" charset="0"/>
              </a:rPr>
              <a:t>Steps combined and performed automatically in 2D and 3D wizards</a:t>
            </a:r>
            <a:endParaRPr lang="en-GB" sz="1600" dirty="0">
              <a:latin typeface="Calibri" panose="020F0502020204030204" pitchFamily="34" charset="0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2197595" y="3865631"/>
            <a:ext cx="1347799" cy="811227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3 - Specify domain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2703019" y="4779721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2197595" y="5135226"/>
            <a:ext cx="1347799" cy="814054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4 - Output data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486174" y="2264730"/>
            <a:ext cx="319028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GB" dirty="0" smtClean="0">
                <a:latin typeface="Calibri" panose="020F0502020204030204" pitchFamily="34" charset="0"/>
              </a:rPr>
              <a:t>Create yarn path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sections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Select interpolation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repeats</a:t>
            </a:r>
          </a:p>
          <a:p>
            <a:pPr lvl="1"/>
            <a:r>
              <a:rPr lang="en-GB" dirty="0" smtClean="0">
                <a:latin typeface="Calibri" panose="020F0502020204030204" pitchFamily="34" charset="0"/>
              </a:rPr>
              <a:t>Assign fibre properties</a:t>
            </a:r>
          </a:p>
        </p:txBody>
      </p:sp>
      <p:sp>
        <p:nvSpPr>
          <p:cNvPr id="11" name="Right Arrow 10"/>
          <p:cNvSpPr/>
          <p:nvPr/>
        </p:nvSpPr>
        <p:spPr>
          <a:xfrm>
            <a:off x="4445854" y="2763947"/>
            <a:ext cx="1179029" cy="312010"/>
          </a:xfrm>
          <a:prstGeom prst="rightArrow">
            <a:avLst/>
          </a:prstGeom>
          <a:solidFill>
            <a:schemeClr val="accent1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atin typeface="Calibri" panose="020F0502020204030204" pitchFamily="34" charset="0"/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2192730" y="1271931"/>
            <a:ext cx="1347799" cy="761353"/>
          </a:xfrm>
          <a:custGeom>
            <a:avLst/>
            <a:gdLst>
              <a:gd name="connsiteX0" fmla="*/ 0 w 1388286"/>
              <a:gd name="connsiteY0" fmla="*/ 77127 h 771270"/>
              <a:gd name="connsiteX1" fmla="*/ 22590 w 1388286"/>
              <a:gd name="connsiteY1" fmla="*/ 22590 h 771270"/>
              <a:gd name="connsiteX2" fmla="*/ 77127 w 1388286"/>
              <a:gd name="connsiteY2" fmla="*/ 0 h 771270"/>
              <a:gd name="connsiteX3" fmla="*/ 1311159 w 1388286"/>
              <a:gd name="connsiteY3" fmla="*/ 0 h 771270"/>
              <a:gd name="connsiteX4" fmla="*/ 1365696 w 1388286"/>
              <a:gd name="connsiteY4" fmla="*/ 22590 h 771270"/>
              <a:gd name="connsiteX5" fmla="*/ 1388286 w 1388286"/>
              <a:gd name="connsiteY5" fmla="*/ 77127 h 771270"/>
              <a:gd name="connsiteX6" fmla="*/ 1388286 w 1388286"/>
              <a:gd name="connsiteY6" fmla="*/ 694143 h 771270"/>
              <a:gd name="connsiteX7" fmla="*/ 1365696 w 1388286"/>
              <a:gd name="connsiteY7" fmla="*/ 748680 h 771270"/>
              <a:gd name="connsiteX8" fmla="*/ 1311159 w 1388286"/>
              <a:gd name="connsiteY8" fmla="*/ 771270 h 771270"/>
              <a:gd name="connsiteX9" fmla="*/ 77127 w 1388286"/>
              <a:gd name="connsiteY9" fmla="*/ 771270 h 771270"/>
              <a:gd name="connsiteX10" fmla="*/ 22590 w 1388286"/>
              <a:gd name="connsiteY10" fmla="*/ 748680 h 771270"/>
              <a:gd name="connsiteX11" fmla="*/ 0 w 1388286"/>
              <a:gd name="connsiteY11" fmla="*/ 694143 h 771270"/>
              <a:gd name="connsiteX12" fmla="*/ 0 w 1388286"/>
              <a:gd name="connsiteY12" fmla="*/ 77127 h 7712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388286" h="771270">
                <a:moveTo>
                  <a:pt x="0" y="77127"/>
                </a:moveTo>
                <a:cubicBezTo>
                  <a:pt x="0" y="56672"/>
                  <a:pt x="8126" y="37054"/>
                  <a:pt x="22590" y="22590"/>
                </a:cubicBezTo>
                <a:cubicBezTo>
                  <a:pt x="37054" y="8126"/>
                  <a:pt x="56672" y="0"/>
                  <a:pt x="77127" y="0"/>
                </a:cubicBezTo>
                <a:lnTo>
                  <a:pt x="1311159" y="0"/>
                </a:lnTo>
                <a:cubicBezTo>
                  <a:pt x="1331614" y="0"/>
                  <a:pt x="1351232" y="8126"/>
                  <a:pt x="1365696" y="22590"/>
                </a:cubicBezTo>
                <a:cubicBezTo>
                  <a:pt x="1380160" y="37054"/>
                  <a:pt x="1388286" y="56672"/>
                  <a:pt x="1388286" y="77127"/>
                </a:cubicBezTo>
                <a:lnTo>
                  <a:pt x="1388286" y="694143"/>
                </a:lnTo>
                <a:cubicBezTo>
                  <a:pt x="1388286" y="714598"/>
                  <a:pt x="1380160" y="734216"/>
                  <a:pt x="1365696" y="748680"/>
                </a:cubicBezTo>
                <a:cubicBezTo>
                  <a:pt x="1351232" y="763144"/>
                  <a:pt x="1331614" y="771270"/>
                  <a:pt x="1311159" y="771270"/>
                </a:cubicBezTo>
                <a:lnTo>
                  <a:pt x="77127" y="771270"/>
                </a:lnTo>
                <a:cubicBezTo>
                  <a:pt x="56672" y="771270"/>
                  <a:pt x="37054" y="763144"/>
                  <a:pt x="22590" y="748680"/>
                </a:cubicBezTo>
                <a:cubicBezTo>
                  <a:pt x="8126" y="734216"/>
                  <a:pt x="0" y="714598"/>
                  <a:pt x="0" y="694143"/>
                </a:cubicBezTo>
                <a:lnTo>
                  <a:pt x="0" y="77127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94980" tIns="94980" rIns="94980" bIns="94980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1 - Create Textile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2698154" y="2136146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  <a:alpha val="75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4" name="Freeform 13"/>
          <p:cNvSpPr/>
          <p:nvPr/>
        </p:nvSpPr>
        <p:spPr>
          <a:xfrm>
            <a:off x="1944223" y="2491653"/>
            <a:ext cx="1844813" cy="921244"/>
          </a:xfrm>
          <a:custGeom>
            <a:avLst/>
            <a:gdLst>
              <a:gd name="connsiteX0" fmla="*/ 0 w 1900230"/>
              <a:gd name="connsiteY0" fmla="*/ 105464 h 1054642"/>
              <a:gd name="connsiteX1" fmla="*/ 30890 w 1900230"/>
              <a:gd name="connsiteY1" fmla="*/ 30890 h 1054642"/>
              <a:gd name="connsiteX2" fmla="*/ 105464 w 1900230"/>
              <a:gd name="connsiteY2" fmla="*/ 0 h 1054642"/>
              <a:gd name="connsiteX3" fmla="*/ 1794766 w 1900230"/>
              <a:gd name="connsiteY3" fmla="*/ 0 h 1054642"/>
              <a:gd name="connsiteX4" fmla="*/ 1869340 w 1900230"/>
              <a:gd name="connsiteY4" fmla="*/ 30890 h 1054642"/>
              <a:gd name="connsiteX5" fmla="*/ 1900230 w 1900230"/>
              <a:gd name="connsiteY5" fmla="*/ 105464 h 1054642"/>
              <a:gd name="connsiteX6" fmla="*/ 1900230 w 1900230"/>
              <a:gd name="connsiteY6" fmla="*/ 949178 h 1054642"/>
              <a:gd name="connsiteX7" fmla="*/ 1869340 w 1900230"/>
              <a:gd name="connsiteY7" fmla="*/ 1023752 h 1054642"/>
              <a:gd name="connsiteX8" fmla="*/ 1794766 w 1900230"/>
              <a:gd name="connsiteY8" fmla="*/ 1054642 h 1054642"/>
              <a:gd name="connsiteX9" fmla="*/ 105464 w 1900230"/>
              <a:gd name="connsiteY9" fmla="*/ 1054642 h 1054642"/>
              <a:gd name="connsiteX10" fmla="*/ 30890 w 1900230"/>
              <a:gd name="connsiteY10" fmla="*/ 1023752 h 1054642"/>
              <a:gd name="connsiteX11" fmla="*/ 0 w 1900230"/>
              <a:gd name="connsiteY11" fmla="*/ 949178 h 1054642"/>
              <a:gd name="connsiteX12" fmla="*/ 0 w 1900230"/>
              <a:gd name="connsiteY12" fmla="*/ 105464 h 1054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900230" h="1054642">
                <a:moveTo>
                  <a:pt x="0" y="105464"/>
                </a:moveTo>
                <a:cubicBezTo>
                  <a:pt x="0" y="77493"/>
                  <a:pt x="11111" y="50668"/>
                  <a:pt x="30890" y="30890"/>
                </a:cubicBezTo>
                <a:cubicBezTo>
                  <a:pt x="50668" y="11112"/>
                  <a:pt x="77494" y="0"/>
                  <a:pt x="105464" y="0"/>
                </a:cubicBezTo>
                <a:lnTo>
                  <a:pt x="1794766" y="0"/>
                </a:lnTo>
                <a:cubicBezTo>
                  <a:pt x="1822737" y="0"/>
                  <a:pt x="1849562" y="11111"/>
                  <a:pt x="1869340" y="30890"/>
                </a:cubicBezTo>
                <a:cubicBezTo>
                  <a:pt x="1889118" y="50668"/>
                  <a:pt x="1900230" y="77494"/>
                  <a:pt x="1900230" y="105464"/>
                </a:cubicBezTo>
                <a:lnTo>
                  <a:pt x="1900230" y="949178"/>
                </a:lnTo>
                <a:cubicBezTo>
                  <a:pt x="1900230" y="977149"/>
                  <a:pt x="1889119" y="1003974"/>
                  <a:pt x="1869340" y="1023752"/>
                </a:cubicBezTo>
                <a:cubicBezTo>
                  <a:pt x="1849562" y="1043530"/>
                  <a:pt x="1822736" y="1054642"/>
                  <a:pt x="1794766" y="1054642"/>
                </a:cubicBezTo>
                <a:lnTo>
                  <a:pt x="105464" y="1054642"/>
                </a:lnTo>
                <a:cubicBezTo>
                  <a:pt x="77493" y="1054642"/>
                  <a:pt x="50668" y="1043531"/>
                  <a:pt x="30890" y="1023752"/>
                </a:cubicBezTo>
                <a:cubicBezTo>
                  <a:pt x="11112" y="1003974"/>
                  <a:pt x="0" y="977148"/>
                  <a:pt x="0" y="949178"/>
                </a:cubicBezTo>
                <a:lnTo>
                  <a:pt x="0" y="105464"/>
                </a:lnTo>
                <a:close/>
              </a:path>
            </a:pathLst>
          </a:custGeom>
          <a:solidFill>
            <a:schemeClr val="accent1"/>
          </a:solidFill>
          <a:ln>
            <a:solidFill>
              <a:schemeClr val="accent6"/>
            </a:solidFill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103279" tIns="103279" rIns="103279" bIns="103279" numCol="1" spcCol="1270" anchor="ctr" anchorCtr="0">
            <a:noAutofit/>
          </a:bodyPr>
          <a:lstStyle/>
          <a:p>
            <a:pPr lvl="0" algn="ctr" defTabSz="8445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GB" sz="1900" kern="1200" dirty="0" smtClean="0">
                <a:latin typeface="Calibri" panose="020F0502020204030204" pitchFamily="34" charset="0"/>
              </a:rPr>
              <a:t>2 - Add yarns</a:t>
            </a:r>
            <a:endParaRPr lang="en-GB" sz="1900" kern="1200" dirty="0">
              <a:latin typeface="Calibri" panose="020F0502020204030204" pitchFamily="34" charset="0"/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2698154" y="3515759"/>
            <a:ext cx="336950" cy="252644"/>
          </a:xfrm>
          <a:custGeom>
            <a:avLst/>
            <a:gdLst>
              <a:gd name="connsiteX0" fmla="*/ 0 w 289226"/>
              <a:gd name="connsiteY0" fmla="*/ 69414 h 347071"/>
              <a:gd name="connsiteX1" fmla="*/ 144613 w 289226"/>
              <a:gd name="connsiteY1" fmla="*/ 69414 h 347071"/>
              <a:gd name="connsiteX2" fmla="*/ 144613 w 289226"/>
              <a:gd name="connsiteY2" fmla="*/ 0 h 347071"/>
              <a:gd name="connsiteX3" fmla="*/ 289226 w 289226"/>
              <a:gd name="connsiteY3" fmla="*/ 173536 h 347071"/>
              <a:gd name="connsiteX4" fmla="*/ 144613 w 289226"/>
              <a:gd name="connsiteY4" fmla="*/ 347071 h 347071"/>
              <a:gd name="connsiteX5" fmla="*/ 144613 w 289226"/>
              <a:gd name="connsiteY5" fmla="*/ 277657 h 347071"/>
              <a:gd name="connsiteX6" fmla="*/ 0 w 289226"/>
              <a:gd name="connsiteY6" fmla="*/ 277657 h 347071"/>
              <a:gd name="connsiteX7" fmla="*/ 0 w 289226"/>
              <a:gd name="connsiteY7" fmla="*/ 69414 h 3470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9226" h="347071">
                <a:moveTo>
                  <a:pt x="231381" y="1"/>
                </a:moveTo>
                <a:lnTo>
                  <a:pt x="231381" y="173536"/>
                </a:lnTo>
                <a:lnTo>
                  <a:pt x="289226" y="173536"/>
                </a:lnTo>
                <a:lnTo>
                  <a:pt x="144613" y="347070"/>
                </a:lnTo>
                <a:lnTo>
                  <a:pt x="0" y="173536"/>
                </a:lnTo>
                <a:lnTo>
                  <a:pt x="57845" y="173536"/>
                </a:lnTo>
                <a:lnTo>
                  <a:pt x="57845" y="1"/>
                </a:lnTo>
                <a:lnTo>
                  <a:pt x="231381" y="1"/>
                </a:lnTo>
                <a:close/>
              </a:path>
            </a:pathLst>
          </a:custGeom>
          <a:solidFill>
            <a:schemeClr val="accent1">
              <a:lumMod val="90000"/>
            </a:schemeClr>
          </a:solidFill>
        </p:spPr>
        <p:style>
          <a:lnRef idx="0">
            <a:schemeClr val="accent1">
              <a:tint val="60000"/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6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60000"/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9415" tIns="0" rIns="69414" bIns="86769" numCol="1" spcCol="1270" anchor="ctr" anchorCtr="0">
            <a:noAutofit/>
          </a:bodyPr>
          <a:lstStyle/>
          <a:p>
            <a:pPr lvl="0" algn="ctr" defTabSz="666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endParaRPr lang="en-GB" sz="1500" kern="1200">
              <a:latin typeface="Calibri" panose="020F0502020204030204" pitchFamily="34" charset="0"/>
            </a:endParaRPr>
          </a:p>
        </p:txBody>
      </p:sp>
      <p:sp>
        <p:nvSpPr>
          <p:cNvPr id="16" name="Left Bracket 15"/>
          <p:cNvSpPr/>
          <p:nvPr/>
        </p:nvSpPr>
        <p:spPr bwMode="auto">
          <a:xfrm>
            <a:off x="1835696" y="1196752"/>
            <a:ext cx="360040" cy="3528392"/>
          </a:xfrm>
          <a:prstGeom prst="leftBracke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GB" sz="2400" b="0" i="0" u="none" strike="noStrike" cap="none" normalizeH="0" baseline="-25000">
              <a:ln>
                <a:noFill/>
              </a:ln>
              <a:solidFill>
                <a:schemeClr val="tx1"/>
              </a:solidFill>
              <a:effectLst/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6134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Specification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69144" y="1025773"/>
            <a:ext cx="26922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MoveNod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42378" y="1045630"/>
            <a:ext cx="3289942" cy="157731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48326" y="3062376"/>
            <a:ext cx="80391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pic>
        <p:nvPicPr>
          <p:cNvPr id="6" name="Picture 5" descr="Bezier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101412" y="3547365"/>
            <a:ext cx="4176464" cy="1243838"/>
          </a:xfrm>
          <a:prstGeom prst="rect">
            <a:avLst/>
          </a:prstGeom>
        </p:spPr>
      </p:pic>
      <p:pic>
        <p:nvPicPr>
          <p:cNvPr id="7" name="Picture 6" descr="BezierPeriodic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101412" y="5046156"/>
            <a:ext cx="4176464" cy="1248895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795602" y="5347439"/>
            <a:ext cx="34544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Periodic </a:t>
            </a:r>
            <a:r>
              <a:rPr lang="en-GB" dirty="0" smtClean="0">
                <a:latin typeface="Calibri" panose="020F0502020204030204" pitchFamily="34" charset="0"/>
              </a:rPr>
              <a:t>to </a:t>
            </a:r>
            <a:r>
              <a:rPr lang="en-GB" dirty="0">
                <a:latin typeface="Calibri" panose="020F0502020204030204" pitchFamily="34" charset="0"/>
              </a:rPr>
              <a:t>maintain continuity across yarn repeats</a:t>
            </a:r>
            <a:endParaRPr lang="en-GB" dirty="0"/>
          </a:p>
        </p:txBody>
      </p:sp>
      <p:sp>
        <p:nvSpPr>
          <p:cNvPr id="9" name="Rectangle 8"/>
          <p:cNvSpPr/>
          <p:nvPr/>
        </p:nvSpPr>
        <p:spPr>
          <a:xfrm>
            <a:off x="397602" y="3570687"/>
            <a:ext cx="30353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Bezier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Natural cubic spline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Linear spline</a:t>
            </a:r>
          </a:p>
        </p:txBody>
      </p:sp>
    </p:spTree>
    <p:extLst>
      <p:ext uri="{BB962C8B-B14F-4D97-AF65-F5344CB8AC3E}">
        <p14:creationId xmlns:p14="http://schemas.microsoft.com/office/powerpoint/2010/main" val="312436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- Interpolation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57175" y="952500"/>
            <a:ext cx="80391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 cross-sections are specified as 2D sections perpendicular to the yarn tangent</a:t>
            </a:r>
          </a:p>
          <a:p>
            <a:endParaRPr lang="en-GB" sz="2800" dirty="0">
              <a:latin typeface="Calibri" panose="020F0502020204030204" pitchFamily="34" charset="0"/>
            </a:endParaRPr>
          </a:p>
          <a:p>
            <a:r>
              <a:rPr lang="en-GB" sz="2800" dirty="0" smtClean="0">
                <a:latin typeface="Calibri" panose="020F0502020204030204" pitchFamily="34" charset="0"/>
              </a:rPr>
              <a:t>By default the cross-section is constant along the length of the yarn or an interpolation method can be chosen</a:t>
            </a:r>
          </a:p>
        </p:txBody>
      </p:sp>
      <p:sp>
        <p:nvSpPr>
          <p:cNvPr id="4" name="Rectangle 3"/>
          <p:cNvSpPr/>
          <p:nvPr/>
        </p:nvSpPr>
        <p:spPr>
          <a:xfrm>
            <a:off x="257175" y="3996571"/>
            <a:ext cx="4572000" cy="1938992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Modeller -&gt; Assign Section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Select interpolation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Constant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nodes 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>
                <a:latin typeface="Calibri" panose="020F0502020204030204" pitchFamily="34" charset="0"/>
              </a:rPr>
              <a:t> Interpolate between positions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8002" y="3996571"/>
            <a:ext cx="2038073" cy="185652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630" y="3996570"/>
            <a:ext cx="2038073" cy="185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340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Download </a:t>
            </a:r>
            <a:r>
              <a:rPr lang="en-GB" dirty="0" err="1" smtClean="0"/>
              <a:t>TexGen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785" y="1586186"/>
            <a:ext cx="4867276" cy="389382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709736" y="913231"/>
            <a:ext cx="56673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+mj-lt"/>
              </a:rPr>
              <a:t>https://sourceforge.net/projects/texgen/</a:t>
            </a:r>
            <a:endParaRPr lang="en-GB" sz="2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00124" y="5819775"/>
            <a:ext cx="708660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Use the Files tab to access different versions and installation files with and without bundled Python </a:t>
            </a:r>
          </a:p>
        </p:txBody>
      </p:sp>
    </p:spTree>
    <p:extLst>
      <p:ext uri="{BB962C8B-B14F-4D97-AF65-F5344CB8AC3E}">
        <p14:creationId xmlns:p14="http://schemas.microsoft.com/office/powerpoint/2010/main" val="1450103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Cross-Sections – Section Specification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533400" y="923925"/>
            <a:ext cx="7543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Cross-sections are specified at the locations given by the section interpolation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6496" y="1746649"/>
            <a:ext cx="1780980" cy="2186407"/>
          </a:xfrm>
          <a:prstGeom prst="rect">
            <a:avLst/>
          </a:prstGeom>
        </p:spPr>
      </p:pic>
      <p:pic>
        <p:nvPicPr>
          <p:cNvPr id="6" name="Picture 5" descr="PowerEllipse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685756" y="1754922"/>
            <a:ext cx="1758843" cy="2178134"/>
          </a:xfrm>
          <a:prstGeom prst="rect">
            <a:avLst/>
          </a:prstGeom>
        </p:spPr>
      </p:pic>
      <p:pic>
        <p:nvPicPr>
          <p:cNvPr id="7" name="Picture 6" descr="Hybri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686497" y="4147975"/>
            <a:ext cx="1780980" cy="220686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5756" y="4147977"/>
            <a:ext cx="1795467" cy="217943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8124" y="1746649"/>
            <a:ext cx="4230092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</a:rPr>
              <a:t>Available cross-sections: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Lenticular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Power ellipse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Hybrid</a:t>
            </a: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Rectangle</a:t>
            </a: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 rather than power ellipse with power = 0 to generate uniform section meshes</a:t>
            </a:r>
            <a:endParaRPr lang="en-GB" dirty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Polygon </a:t>
            </a:r>
            <a:endParaRPr lang="en-GB" dirty="0" smtClean="0">
              <a:latin typeface="Calibri" panose="020F0502020204030204" pitchFamily="34" charset="0"/>
            </a:endParaRPr>
          </a:p>
          <a:p>
            <a:pPr lvl="2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Only </a:t>
            </a:r>
            <a:r>
              <a:rPr lang="en-GB" dirty="0">
                <a:latin typeface="Calibri" panose="020F0502020204030204" pitchFamily="34" charset="0"/>
              </a:rPr>
              <a:t>by </a:t>
            </a:r>
            <a:r>
              <a:rPr lang="en-GB" dirty="0" smtClean="0">
                <a:latin typeface="Calibri" panose="020F0502020204030204" pitchFamily="34" charset="0"/>
              </a:rPr>
              <a:t>scripting</a:t>
            </a:r>
            <a:endParaRPr lang="en-GB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GB" sz="2000" dirty="0" err="1" smtClean="0">
              <a:latin typeface="Calibri" panose="020F0502020204030204" pitchFamily="34" charset="0"/>
            </a:endParaRPr>
          </a:p>
        </p:txBody>
      </p:sp>
      <p:pic>
        <p:nvPicPr>
          <p:cNvPr id="12" name="Picture 11" descr="SolidCrossSection1.pn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29302" y="4991753"/>
            <a:ext cx="3847735" cy="16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31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Power Ellipse Cross-Section</a:t>
            </a: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num>
                      <m:den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func>
                      <m:func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i="0" smtClean="0">
                            <a:latin typeface="Cambria Math" panose="02040503050406030204" pitchFamily="18" charset="0"/>
                          </a:rPr>
                          <m:t>cos</m:t>
                        </m:r>
                      </m:fName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</m:func>
                  </m:oMath>
                </a14:m>
                <a:r>
                  <a:rPr lang="en-GB" dirty="0" smtClean="0"/>
                  <a:t>		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≤1</m:t>
                    </m:r>
                  </m:oMath>
                </a14:m>
                <a:endParaRPr lang="en-GB" b="0" dirty="0" smtClean="0">
                  <a:ea typeface="Cambria Math" panose="02040503050406030204" pitchFamily="18" charset="0"/>
                </a:endParaRPr>
              </a:p>
              <a:p>
                <a:endParaRPr lang="en-GB" b="0" dirty="0" smtClean="0">
                  <a:ea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</a:rPr>
                      <m:t>𝐶</m:t>
                    </m:r>
                    <m:sSub>
                      <m:sSubPr>
                        <m:ctrlPr>
                          <a:rPr lang="en-GB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sub>
                    </m:sSub>
                  </m:oMath>
                </a14:m>
                <a:r>
                  <a:rPr lang="en-GB" dirty="0" smtClean="0"/>
                  <a:t> = 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GB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f>
                              <m:f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func>
                                  <m:funcPr>
                                    <m:ctrlPr>
                                      <a:rPr lang="en-GB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GB" b="0" i="0" smtClean="0">
                                        <a:latin typeface="Cambria Math" panose="02040503050406030204" pitchFamily="18" charset="0"/>
                                      </a:rPr>
                                      <m:t>sin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𝜋</m:t>
                                        </m:r>
                                        <m:r>
                                          <a:rPr lang="en-GB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𝑡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GB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 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≤0.5</m:t>
                            </m:r>
                          </m:e>
                          <m:e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h</m:t>
                                </m:r>
                              </m:num>
                              <m:den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  <m:sSup>
                              <m:sSupPr>
                                <m:ctrlPr>
                                  <a:rPr lang="en-GB" i="1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GB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unc>
                                      <m:funcPr>
                                        <m:ctrlPr>
                                          <a:rPr lang="en-GB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GB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d>
                                          <m:dPr>
                                            <m:ctrlP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dPr>
                                          <m:e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</a:rPr>
                                              <m:t>2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𝜋</m:t>
                                            </m:r>
                                            <m:r>
                                              <a:rPr lang="en-GB" i="1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𝑡</m:t>
                                            </m:r>
                                          </m:e>
                                        </m:d>
                                      </m:e>
                                    </m:func>
                                  </m:e>
                                </m:d>
                              </m:e>
                              <m:sup>
                                <m:r>
                                  <a:rPr lang="en-GB" i="1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p>
                            </m:sSup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 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</a:rPr>
                              <m:t> 0.5≤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𝑡</m:t>
                            </m:r>
                            <m:r>
                              <a:rPr lang="en-GB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≤1</m:t>
                            </m:r>
                          </m:e>
                        </m:eqArr>
                      </m:e>
                    </m:d>
                  </m:oMath>
                </a14:m>
                <a:r>
                  <a:rPr lang="en-GB" dirty="0" smtClean="0"/>
                  <a:t>  </a:t>
                </a:r>
                <a:endParaRPr lang="en-GB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100" y="2777520"/>
                <a:ext cx="4572000" cy="1762406"/>
              </a:xfrm>
              <a:prstGeom prst="rect">
                <a:avLst/>
              </a:prstGeom>
              <a:blipFill rotWithShape="0">
                <a:blip r:embed="rId2"/>
                <a:stretch>
                  <a:fillRect t="-34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923924" y="1295400"/>
            <a:ext cx="65055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Specialisation of the </a:t>
            </a:r>
            <a:r>
              <a:rPr lang="en-GB" sz="2400" dirty="0" err="1" smtClean="0">
                <a:latin typeface="+mj-lt"/>
              </a:rPr>
              <a:t>Superellipse</a:t>
            </a:r>
            <a:r>
              <a:rPr lang="en-GB" sz="2400" dirty="0" smtClean="0">
                <a:latin typeface="+mj-lt"/>
              </a:rPr>
              <a:t> discovered by Gabriel Lame</a:t>
            </a:r>
            <a:r>
              <a:rPr lang="en-GB" sz="2400" baseline="30000" dirty="0" smtClean="0">
                <a:latin typeface="+mj-lt"/>
              </a:rPr>
              <a:t>*</a:t>
            </a:r>
            <a:endParaRPr lang="en-GB" sz="2400" dirty="0" smtClean="0">
              <a:latin typeface="+mj-lt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100" y="6023471"/>
            <a:ext cx="61150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baseline="30000" dirty="0" smtClean="0">
                <a:latin typeface="Arial" panose="020B0604020202020204" pitchFamily="34" charset="0"/>
              </a:rPr>
              <a:t>*</a:t>
            </a:r>
            <a:r>
              <a:rPr lang="en-GB" sz="1200" dirty="0" smtClean="0">
                <a:latin typeface="Arial" panose="020B0604020202020204" pitchFamily="34" charset="0"/>
              </a:rPr>
              <a:t>M</a:t>
            </a:r>
            <a:r>
              <a:rPr lang="en-GB" sz="1200" dirty="0">
                <a:latin typeface="Arial" panose="020B0604020202020204" pitchFamily="34" charset="0"/>
              </a:rPr>
              <a:t>. Gardner, </a:t>
            </a:r>
            <a:r>
              <a:rPr lang="en-GB" sz="1200" dirty="0" err="1">
                <a:latin typeface="Arial" panose="020B0604020202020204" pitchFamily="34" charset="0"/>
              </a:rPr>
              <a:t>editor.Mathmatical</a:t>
            </a:r>
            <a:r>
              <a:rPr lang="en-GB" sz="1200" dirty="0">
                <a:latin typeface="Arial" panose="020B0604020202020204" pitchFamily="34" charset="0"/>
              </a:rPr>
              <a:t> Carnival. Vintage, 1977</a:t>
            </a:r>
            <a:endParaRPr lang="en-GB" sz="1200" dirty="0"/>
          </a:p>
        </p:txBody>
      </p:sp>
      <p:pic>
        <p:nvPicPr>
          <p:cNvPr id="7" name="Picture 6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48212" y="2563348"/>
            <a:ext cx="4238625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444894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9" y="4281008"/>
            <a:ext cx="3733799" cy="27405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87" y="4490558"/>
            <a:ext cx="3743325" cy="274756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8687" y="2397741"/>
            <a:ext cx="3686175" cy="270561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Building Yarns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61949" y="1000125"/>
            <a:ext cx="8353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yarn path using specified interpolation function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set of slave nodes along the interpolated path at the specified resolution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cross-sections for each slave node, interpolating between specified cross-sections where necessary</a:t>
            </a:r>
          </a:p>
          <a:p>
            <a:pPr marL="457200" indent="-457200">
              <a:buAutoNum type="arabicPeriod"/>
            </a:pPr>
            <a:r>
              <a:rPr lang="en-GB" sz="2000" dirty="0" smtClean="0">
                <a:latin typeface="Calibri" panose="020F0502020204030204" pitchFamily="34" charset="0"/>
              </a:rPr>
              <a:t>Generates surface by joining points on adjacent cross-section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1949" y="3598720"/>
            <a:ext cx="38957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GB" sz="2000" dirty="0" err="1" smtClean="0">
                <a:latin typeface="Calibri" panose="020F0502020204030204" pitchFamily="34" charset="0"/>
              </a:rPr>
              <a:t>Yarn.SetResolution</a:t>
            </a:r>
            <a:r>
              <a:rPr lang="en-GB" sz="2000" dirty="0" smtClean="0">
                <a:latin typeface="Calibri" panose="020F0502020204030204" pitchFamily="34" charset="0"/>
              </a:rPr>
              <a:t> function assigns number of </a:t>
            </a: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section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points and, optionally, number of slave nodes</a:t>
            </a:r>
            <a:endParaRPr lang="en-GB" sz="2000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000750" y="4106551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(20)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429375" y="5976645"/>
            <a:ext cx="27146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(40)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905000" y="5864340"/>
            <a:ext cx="28336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err="1" smtClean="0">
                <a:latin typeface="Calibri" panose="020F0502020204030204" pitchFamily="34" charset="0"/>
              </a:rPr>
              <a:t>SetResolution</a:t>
            </a:r>
            <a:r>
              <a:rPr lang="en-GB" sz="2400" dirty="0" smtClean="0">
                <a:latin typeface="Calibri" panose="020F0502020204030204" pitchFamily="34" charset="0"/>
              </a:rPr>
              <a:t>(40,20)</a:t>
            </a:r>
          </a:p>
        </p:txBody>
      </p:sp>
    </p:spTree>
    <p:extLst>
      <p:ext uri="{BB962C8B-B14F-4D97-AF65-F5344CB8AC3E}">
        <p14:creationId xmlns:p14="http://schemas.microsoft.com/office/powerpoint/2010/main" val="3990496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 and Domain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50" y="2424764"/>
            <a:ext cx="3150270" cy="1417621"/>
          </a:xfrm>
          <a:prstGeom prst="rect">
            <a:avLst/>
          </a:prstGeom>
        </p:spPr>
      </p:pic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673044" y="2219504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36879" y="5218226"/>
            <a:ext cx="74771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Typically, but not always, the unit cell</a:t>
            </a:r>
          </a:p>
        </p:txBody>
      </p:sp>
    </p:spTree>
    <p:extLst>
      <p:ext uri="{BB962C8B-B14F-4D97-AF65-F5344CB8AC3E}">
        <p14:creationId xmlns:p14="http://schemas.microsoft.com/office/powerpoint/2010/main" val="864055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608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98" y="2294201"/>
            <a:ext cx="4019550" cy="2387600"/>
          </a:xfrm>
        </p:spPr>
        <p:txBody>
          <a:bodyPr>
            <a:normAutofit fontScale="90000"/>
          </a:bodyPr>
          <a:lstStyle/>
          <a:p>
            <a:r>
              <a:rPr lang="en-GB" dirty="0" err="1" smtClean="0"/>
              <a:t>TexGen</a:t>
            </a:r>
            <a:r>
              <a:rPr lang="en-GB" dirty="0" smtClean="0"/>
              <a:t> as a Pre-processor for Generating Textile Models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90982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Workflow for finite element elastic analysis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463996924"/>
              </p:ext>
            </p:extLst>
          </p:nvPr>
        </p:nvGraphicFramePr>
        <p:xfrm>
          <a:off x="1052513" y="1397000"/>
          <a:ext cx="7038975" cy="4775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71806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419100" indent="-4191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GB" kern="0" dirty="0">
                <a:solidFill>
                  <a:srgbClr val="FFFFFF"/>
                </a:solidFill>
                <a:ea typeface="ＭＳ Ｐゴシック" pitchFamily="18" charset="-128"/>
              </a:rPr>
              <a:t>Material continuum assumption</a:t>
            </a:r>
          </a:p>
        </p:txBody>
      </p:sp>
      <p:grpSp>
        <p:nvGrpSpPr>
          <p:cNvPr id="3" name="Group 12"/>
          <p:cNvGrpSpPr>
            <a:grpSpLocks noChangeAspect="1"/>
          </p:cNvGrpSpPr>
          <p:nvPr/>
        </p:nvGrpSpPr>
        <p:grpSpPr>
          <a:xfrm>
            <a:off x="3784600" y="2324100"/>
            <a:ext cx="3435274" cy="2332464"/>
            <a:chOff x="4289425" y="3598863"/>
            <a:chExt cx="2106613" cy="1430337"/>
          </a:xfrm>
        </p:grpSpPr>
        <p:sp>
          <p:nvSpPr>
            <p:cNvPr id="4" name="Rectangle 2"/>
            <p:cNvSpPr>
              <a:spLocks noChangeArrowheads="1"/>
            </p:cNvSpPr>
            <p:nvPr/>
          </p:nvSpPr>
          <p:spPr bwMode="auto">
            <a:xfrm>
              <a:off x="4310063" y="3598863"/>
              <a:ext cx="2085975" cy="1073150"/>
            </a:xfrm>
            <a:prstGeom prst="rect">
              <a:avLst/>
            </a:prstGeom>
            <a:solidFill>
              <a:srgbClr val="FFFFFF"/>
            </a:solidFill>
            <a:ln w="9525">
              <a:miter lim="800000"/>
              <a:headEnd/>
              <a:tailEnd/>
            </a:ln>
            <a:scene3d>
              <a:camera prst="legacyPerspectiveFront">
                <a:rot lat="1500000" lon="1500000" rev="0"/>
              </a:camera>
              <a:lightRig rig="legacyFlat2" dir="b"/>
            </a:scene3d>
            <a:sp3d extrusionH="1801800" prstMaterial="legacyMatte">
              <a:bevelT w="13500" h="13500" prst="angle"/>
              <a:bevelB w="13500" h="13500" prst="angle"/>
              <a:extrusionClr>
                <a:srgbClr val="FFFFFF"/>
              </a:extrusionClr>
            </a:sp3d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flatTx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en-GB" sz="2400" baseline="-2500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endParaRPr>
            </a:p>
          </p:txBody>
        </p:sp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4289425" y="4210042"/>
              <a:ext cx="184150" cy="585787"/>
              <a:chOff x="6716" y="6650"/>
              <a:chExt cx="288" cy="922"/>
            </a:xfrm>
          </p:grpSpPr>
          <p:sp>
            <p:nvSpPr>
              <p:cNvPr id="12" name="AutoShape 4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3" name="AutoShape 5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6" name="Group 8"/>
            <p:cNvGrpSpPr>
              <a:grpSpLocks/>
            </p:cNvGrpSpPr>
            <p:nvPr/>
          </p:nvGrpSpPr>
          <p:grpSpPr bwMode="auto">
            <a:xfrm>
              <a:off x="4657725" y="4322763"/>
              <a:ext cx="184150" cy="585787"/>
              <a:chOff x="6716" y="6650"/>
              <a:chExt cx="288" cy="922"/>
            </a:xfrm>
          </p:grpSpPr>
          <p:sp>
            <p:nvSpPr>
              <p:cNvPr id="10" name="AutoShape 7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11" name="AutoShape 8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  <p:grpSp>
          <p:nvGrpSpPr>
            <p:cNvPr id="7" name="Group 9"/>
            <p:cNvGrpSpPr>
              <a:grpSpLocks/>
            </p:cNvGrpSpPr>
            <p:nvPr/>
          </p:nvGrpSpPr>
          <p:grpSpPr bwMode="auto">
            <a:xfrm>
              <a:off x="5064125" y="4444993"/>
              <a:ext cx="184150" cy="584199"/>
              <a:chOff x="6716" y="6650"/>
              <a:chExt cx="288" cy="922"/>
            </a:xfrm>
          </p:grpSpPr>
          <p:sp>
            <p:nvSpPr>
              <p:cNvPr id="8" name="AutoShape 10"/>
              <p:cNvSpPr>
                <a:spLocks noChangeArrowheads="1"/>
              </p:cNvSpPr>
              <p:nvPr/>
            </p:nvSpPr>
            <p:spPr bwMode="auto">
              <a:xfrm>
                <a:off x="6716" y="6650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000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  <p:sp>
            <p:nvSpPr>
              <p:cNvPr id="9" name="AutoShape 11"/>
              <p:cNvSpPr>
                <a:spLocks noChangeArrowheads="1"/>
              </p:cNvSpPr>
              <p:nvPr/>
            </p:nvSpPr>
            <p:spPr bwMode="auto">
              <a:xfrm>
                <a:off x="6716" y="7284"/>
                <a:ext cx="288" cy="288"/>
              </a:xfrm>
              <a:prstGeom prst="plus">
                <a:avLst>
                  <a:gd name="adj" fmla="val 25000"/>
                </a:avLst>
              </a:prstGeom>
              <a:solidFill>
                <a:srgbClr val="00B0F0"/>
              </a:solidFill>
              <a:ln w="38100">
                <a:noFill/>
                <a:miter lim="800000"/>
                <a:headEnd/>
                <a:tailEnd/>
              </a:ln>
              <a:effectLst>
                <a:outerShdw dist="28398" dir="3806097" algn="ctr" rotWithShape="0">
                  <a:srgbClr val="7F7F7F">
                    <a:alpha val="50000"/>
                  </a:srgbClr>
                </a:outerShdw>
              </a:effec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</a:pPr>
                <a:endParaRPr lang="en-GB" sz="2400" baseline="-25000">
                  <a:solidFill>
                    <a:srgbClr val="000000"/>
                  </a:solidFill>
                  <a:latin typeface="Times" pitchFamily="18" charset="0"/>
                  <a:ea typeface="ＭＳ Ｐゴシック" pitchFamily="18" charset="-128"/>
                </a:endParaRPr>
              </a:p>
            </p:txBody>
          </p:sp>
        </p:grpSp>
      </p:grpSp>
      <p:sp>
        <p:nvSpPr>
          <p:cNvPr id="14" name="Content Placeholder 3"/>
          <p:cNvSpPr txBox="1">
            <a:spLocks/>
          </p:cNvSpPr>
          <p:nvPr/>
        </p:nvSpPr>
        <p:spPr>
          <a:xfrm>
            <a:off x="428624" y="1268413"/>
            <a:ext cx="8085455" cy="4392612"/>
          </a:xfrm>
          <a:prstGeom prst="rect">
            <a:avLst/>
          </a:prstGeom>
        </p:spPr>
        <p:txBody>
          <a:bodyPr/>
          <a:lstStyle/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Displacement field under overall macroscopic strains: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direct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3 shear strains</a:t>
            </a: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677863" lvl="2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approach: equivalent continuum, tie to 6 “driver points”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Recover relationship between stresses and strains (elastic props)</a:t>
            </a:r>
          </a:p>
        </p:txBody>
      </p:sp>
    </p:spTree>
    <p:extLst>
      <p:ext uri="{BB962C8B-B14F-4D97-AF65-F5344CB8AC3E}">
        <p14:creationId xmlns:p14="http://schemas.microsoft.com/office/powerpoint/2010/main" val="88126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341312" y="1272063"/>
            <a:ext cx="82581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“Correct” BC approach of Li and </a:t>
            </a:r>
            <a:r>
              <a:rPr lang="en-GB" dirty="0" err="1">
                <a:solidFill>
                  <a:srgbClr val="4D3A31"/>
                </a:solidFill>
                <a:ea typeface="ＭＳ Ｐゴシック" pitchFamily="18" charset="-128"/>
              </a:rPr>
              <a:t>Wongsto</a:t>
            </a:r>
            <a:endParaRPr lang="en-GB" dirty="0">
              <a:solidFill>
                <a:srgbClr val="4D3A31"/>
              </a:solidFill>
              <a:ea typeface="ＭＳ Ｐゴシック" pitchFamily="18" charset="-128"/>
            </a:endParaRP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Full 3D boundary conditions: infinitely repeating 3D continuum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Not true for tests!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sz="2000" kern="0" dirty="0" smtClean="0">
              <a:solidFill>
                <a:srgbClr val="003366"/>
              </a:solidFill>
              <a:ea typeface="ＭＳ Ｐゴシック" pitchFamily="18" charset="-128"/>
            </a:endParaRPr>
          </a:p>
          <a:p>
            <a:pPr marL="220663" lvl="1" indent="-219075" fontAlgn="base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endParaRPr lang="en-GB" kern="0" dirty="0" smtClean="0">
              <a:solidFill>
                <a:srgbClr val="003366"/>
              </a:solidFill>
              <a:ea typeface="ＭＳ Ｐゴシック" pitchFamily="18" charset="-128"/>
            </a:endParaRP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rot="16200000" flipH="1">
            <a:off x="2622550" y="4362450"/>
            <a:ext cx="2882900" cy="254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rot="16200000" flipH="1">
            <a:off x="2352597" y="3711496"/>
            <a:ext cx="2286001" cy="2478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rot="5400000">
            <a:off x="5207220" y="3873283"/>
            <a:ext cx="2577664" cy="3429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5400000">
            <a:off x="5143500" y="2819400"/>
            <a:ext cx="762000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flipV="1">
            <a:off x="3949700" y="2755900"/>
            <a:ext cx="2708472" cy="3048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3352800" y="2692400"/>
            <a:ext cx="584200" cy="3683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flipV="1">
            <a:off x="3390900" y="2449435"/>
            <a:ext cx="2159000" cy="2429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5524500" y="2438400"/>
            <a:ext cx="1168400" cy="342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flipV="1">
            <a:off x="4203700" y="5334000"/>
            <a:ext cx="2133600" cy="596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3429000" y="5156200"/>
            <a:ext cx="990600" cy="609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033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Periodic BCs: 3D and “untied”</a:t>
            </a:r>
          </a:p>
        </p:txBody>
      </p:sp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428622" y="1224438"/>
            <a:ext cx="8448675" cy="4477386"/>
          </a:xfrm>
          <a:prstGeom prst="rect">
            <a:avLst/>
          </a:prstGeom>
        </p:spPr>
        <p:txBody>
          <a:bodyPr/>
          <a:lstStyle/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Also tried “untying” the through-thickness constraints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Represents repeating units only in-plane, free surfaces top and bottom</a:t>
            </a:r>
          </a:p>
          <a:p>
            <a:pPr marL="220663" lvl="1" indent="-219075" eaLnBrk="0" fontAlgn="base" hangingPunct="0">
              <a:spcBef>
                <a:spcPct val="0"/>
              </a:spcBef>
              <a:spcAft>
                <a:spcPct val="50000"/>
              </a:spcAft>
              <a:buClr>
                <a:srgbClr val="0099FF"/>
              </a:buClr>
              <a:buSzPct val="150000"/>
              <a:buFont typeface="Arial" pitchFamily="34" charset="0"/>
              <a:buChar char="•"/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Differences in results actually insignificant</a:t>
            </a:r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861836" y="3060700"/>
            <a:ext cx="4046963" cy="2476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" name="Straight Connector 4"/>
          <p:cNvCxnSpPr/>
          <p:nvPr/>
        </p:nvCxnSpPr>
        <p:spPr>
          <a:xfrm flipV="1">
            <a:off x="1019175" y="2984500"/>
            <a:ext cx="6292533" cy="787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 flipV="1">
            <a:off x="1689100" y="3390900"/>
            <a:ext cx="6810572" cy="120815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1701800" y="4156364"/>
            <a:ext cx="6735618" cy="16694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 rot="16200000" flipH="1">
            <a:off x="939800" y="3860800"/>
            <a:ext cx="838200" cy="660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 rot="16200000" flipH="1">
            <a:off x="1079767" y="5207267"/>
            <a:ext cx="1231106" cy="1295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 rot="16200000" flipH="1">
            <a:off x="475254" y="4312645"/>
            <a:ext cx="1092997" cy="115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 rot="16200000" flipH="1">
            <a:off x="881856" y="5010944"/>
            <a:ext cx="960438" cy="6667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7315200" y="2997200"/>
            <a:ext cx="1193800" cy="4064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 rot="5400000">
            <a:off x="8107218" y="3733800"/>
            <a:ext cx="731982" cy="715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rot="16200000" flipH="1">
            <a:off x="2976566" y="3145635"/>
            <a:ext cx="1888330" cy="165020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4743450" y="2843213"/>
            <a:ext cx="2660650" cy="133508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 rot="16200000" flipH="1">
            <a:off x="2594372" y="3965972"/>
            <a:ext cx="2633665" cy="162639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889500" y="3708400"/>
            <a:ext cx="2363355" cy="1487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 flipV="1">
            <a:off x="3098006" y="2844800"/>
            <a:ext cx="1651794" cy="17938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rot="5400000">
            <a:off x="2877344" y="3240881"/>
            <a:ext cx="444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rot="5400000">
            <a:off x="4172348" y="5484416"/>
            <a:ext cx="1138237" cy="87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rot="5400000">
            <a:off x="6844723" y="4648777"/>
            <a:ext cx="1017155" cy="762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 flipV="1">
            <a:off x="4724400" y="5195455"/>
            <a:ext cx="2590800" cy="88784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V="1">
            <a:off x="4749800" y="4178300"/>
            <a:ext cx="2628900" cy="7366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9179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Code on GitHub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42925" y="1209675"/>
            <a:ext cx="8477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Source code is stored on GitHub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2"/>
              </a:rPr>
              <a:t>https://</a:t>
            </a:r>
            <a:r>
              <a:rPr lang="en-GB" sz="2400" dirty="0" smtClean="0">
                <a:latin typeface="+mj-lt"/>
                <a:hlinkClick r:id="rId2"/>
              </a:rPr>
              <a:t>github.com/louisepb/TexGen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Instructions for compiling from source for both Windows and Linux are here:</a:t>
            </a:r>
          </a:p>
          <a:p>
            <a:r>
              <a:rPr lang="en-GB" sz="2000" dirty="0" smtClean="0">
                <a:latin typeface="+mj-lt"/>
                <a:hlinkClick r:id="rId3"/>
              </a:rPr>
              <a:t>http</a:t>
            </a:r>
            <a:r>
              <a:rPr lang="en-GB" sz="2000" dirty="0">
                <a:latin typeface="+mj-lt"/>
                <a:hlinkClick r:id="rId3"/>
              </a:rPr>
              <a:t>://</a:t>
            </a:r>
            <a:r>
              <a:rPr lang="en-GB" sz="2000" dirty="0" smtClean="0">
                <a:latin typeface="+mj-lt"/>
                <a:hlinkClick r:id="rId3"/>
              </a:rPr>
              <a:t>texgen.sourceforge.net/index.php/Compiling_from_Source</a:t>
            </a:r>
            <a:endParaRPr lang="en-GB" sz="20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Bugs/issues can be reported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github.com/louisepb/TexGen/issues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Sample scripts are here:</a:t>
            </a:r>
          </a:p>
          <a:p>
            <a:r>
              <a:rPr lang="en-GB" sz="2400" dirty="0">
                <a:latin typeface="+mj-lt"/>
              </a:rPr>
              <a:t>	</a:t>
            </a:r>
            <a:r>
              <a:rPr lang="en-GB" sz="2400" dirty="0">
                <a:latin typeface="+mj-lt"/>
                <a:hlinkClick r:id="rId5"/>
              </a:rPr>
              <a:t>https://</a:t>
            </a:r>
            <a:r>
              <a:rPr lang="en-GB" sz="2400" dirty="0" smtClean="0">
                <a:latin typeface="+mj-lt"/>
                <a:hlinkClick r:id="rId5"/>
              </a:rPr>
              <a:t>github.com/louisepb/TexGenScripts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174283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Evaluation of yarn component properties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410784" y="1119658"/>
            <a:ext cx="8258175" cy="4572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properties (HTS40 F13)</a:t>
            </a:r>
          </a:p>
        </p:txBody>
      </p:sp>
      <p:sp>
        <p:nvSpPr>
          <p:cNvPr id="9" name="Title 1"/>
          <p:cNvSpPr txBox="1">
            <a:spLocks/>
          </p:cNvSpPr>
          <p:nvPr/>
        </p:nvSpPr>
        <p:spPr bwMode="auto">
          <a:xfrm>
            <a:off x="396696" y="2492896"/>
            <a:ext cx="8258175" cy="618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marL="419100" indent="-4191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Input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yarn material properties: 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7micron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fibre at 76% vol. </a:t>
            </a:r>
            <a:br>
              <a:rPr lang="en-GB" dirty="0">
                <a:solidFill>
                  <a:srgbClr val="4D3A31"/>
                </a:solidFill>
                <a:ea typeface="ＭＳ Ｐゴシック" pitchFamily="18" charset="-128"/>
              </a:rPr>
            </a:b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			</a:t>
            </a:r>
            <a:r>
              <a:rPr lang="en-GB" dirty="0" smtClean="0">
                <a:solidFill>
                  <a:srgbClr val="4D3A31"/>
                </a:solidFill>
                <a:ea typeface="ＭＳ Ｐゴシック" pitchFamily="18" charset="-128"/>
              </a:rPr>
              <a:t>		UD </a:t>
            </a:r>
            <a:r>
              <a:rPr lang="en-GB" dirty="0">
                <a:solidFill>
                  <a:srgbClr val="4D3A31"/>
                </a:solidFill>
                <a:ea typeface="ＭＳ Ｐゴシック" pitchFamily="18" charset="-128"/>
              </a:rPr>
              <a:t>hexagonal packing</a:t>
            </a:r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/>
          </p:nvPr>
        </p:nvGraphicFramePr>
        <p:xfrm>
          <a:off x="410784" y="3111842"/>
          <a:ext cx="4855464" cy="990600"/>
        </p:xfrm>
        <a:graphic>
          <a:graphicData uri="http://schemas.openxmlformats.org/drawingml/2006/table">
            <a:tbl>
              <a:tblPr firstRow="1">
                <a:tableStyleId>{21E4AEA4-8DFA-4A89-87EB-49C32662AFE0}</a:tableStyleId>
              </a:tblPr>
              <a:tblGrid>
                <a:gridCol w="53949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539496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495300"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32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23</a:t>
                      </a:r>
                      <a:endParaRPr lang="en-GB" sz="1600" baseline="-25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31</a:t>
                      </a:r>
                      <a:endParaRPr lang="en-GB" sz="1600" baseline="-25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530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183.1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9.67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solidFill>
                          <a:schemeClr val="tx1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0.23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0.43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solidFill>
                          <a:srgbClr val="FF0000"/>
                        </a:solidFill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3.37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200" dirty="0" smtClean="0"/>
                        <a:t>5.66</a:t>
                      </a:r>
                      <a:endParaRPr lang="en-GB" sz="1200" b="1" dirty="0">
                        <a:latin typeface="Calibri"/>
                        <a:ea typeface="Calibri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1" name="Table 10"/>
          <p:cNvGraphicFramePr>
            <a:graphicFrameLocks noGrp="1"/>
          </p:cNvGraphicFramePr>
          <p:nvPr>
            <p:extLst/>
          </p:nvPr>
        </p:nvGraphicFramePr>
        <p:xfrm>
          <a:off x="410784" y="1348265"/>
          <a:ext cx="6766506" cy="105497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25550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25550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1659"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 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Arial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E</a:t>
                      </a:r>
                      <a:r>
                        <a:rPr lang="en-GB" sz="1400" kern="1200" baseline="-25000" dirty="0">
                          <a:solidFill>
                            <a:schemeClr val="tx1"/>
                          </a:solidFill>
                          <a:effectLst/>
                        </a:rPr>
                        <a:t>x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ν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Fibre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238.6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0.20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1659"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 smtClean="0">
                          <a:solidFill>
                            <a:schemeClr val="tx1"/>
                          </a:solidFill>
                          <a:effectLst/>
                        </a:rPr>
                        <a:t>Resin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>
                          <a:solidFill>
                            <a:schemeClr val="tx1"/>
                          </a:solidFill>
                          <a:effectLst/>
                        </a:rPr>
                        <a:t>3.1</a:t>
                      </a:r>
                      <a:endParaRPr lang="en-GB" sz="140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15000"/>
                        </a:lnSpc>
                        <a:spcAft>
                          <a:spcPts val="0"/>
                        </a:spcAft>
                      </a:pPr>
                      <a:r>
                        <a:rPr lang="en-GB" sz="1400" kern="1200" dirty="0">
                          <a:solidFill>
                            <a:schemeClr val="tx1"/>
                          </a:solidFill>
                          <a:effectLst/>
                        </a:rPr>
                        <a:t>0.35</a:t>
                      </a:r>
                      <a:endParaRPr lang="en-GB" sz="1400" dirty="0">
                        <a:solidFill>
                          <a:schemeClr val="tx1"/>
                        </a:solidFill>
                        <a:effectLst/>
                        <a:latin typeface="Calibri"/>
                        <a:ea typeface="Times New Roman"/>
                        <a:cs typeface="Times New Roman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940" r="-1231"/>
          <a:stretch/>
        </p:blipFill>
        <p:spPr>
          <a:xfrm>
            <a:off x="683568" y="3982635"/>
            <a:ext cx="5256584" cy="2623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33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FE prediction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/>
          </p:nvPr>
        </p:nvGraphicFramePr>
        <p:xfrm>
          <a:off x="179512" y="3965670"/>
          <a:ext cx="3888431" cy="948672"/>
        </p:xfrm>
        <a:graphic>
          <a:graphicData uri="http://schemas.openxmlformats.org/drawingml/2006/table">
            <a:tbl>
              <a:tblPr firstRow="1" firstCol="1">
                <a:tableStyleId>{21E4AEA4-8DFA-4A89-87EB-49C32662AFE0}</a:tableStyleId>
              </a:tblPr>
              <a:tblGrid>
                <a:gridCol w="8608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6958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56279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55926"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Mesh size</a:t>
                      </a:r>
                      <a:endParaRPr lang="en-GB" sz="12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1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E</a:t>
                      </a:r>
                      <a:r>
                        <a:rPr lang="en-GB" sz="1600" baseline="-25000" dirty="0" smtClean="0"/>
                        <a:t>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1600" dirty="0" smtClean="0"/>
                        <a:t>v</a:t>
                      </a:r>
                      <a:r>
                        <a:rPr lang="en-GB" sz="1600" baseline="-25000" dirty="0" smtClean="0"/>
                        <a:t>21</a:t>
                      </a:r>
                    </a:p>
                    <a:p>
                      <a:endParaRPr lang="en-GB" sz="1600" baseline="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600" dirty="0" smtClean="0"/>
                        <a:t>G</a:t>
                      </a:r>
                      <a:r>
                        <a:rPr lang="en-GB" sz="1600" baseline="-25000" dirty="0" smtClean="0"/>
                        <a:t>12</a:t>
                      </a:r>
                      <a:endParaRPr lang="en-GB" sz="1600" baseline="-25000" dirty="0"/>
                    </a:p>
                  </a:txBody>
                  <a:tcPr marL="91185" marR="91185" marT="45593" marB="45593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69806">
                <a:tc>
                  <a:txBody>
                    <a:bodyPr/>
                    <a:lstStyle/>
                    <a:p>
                      <a:r>
                        <a:rPr lang="en-GB" sz="1100" dirty="0" smtClean="0"/>
                        <a:t>40-50-30</a:t>
                      </a:r>
                      <a:endParaRPr lang="en-GB" sz="1100" dirty="0"/>
                    </a:p>
                  </a:txBody>
                  <a:tcPr marL="91185" marR="91185" marT="45593" marB="45593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64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0.03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b="0" dirty="0" smtClean="0">
                          <a:solidFill>
                            <a:schemeClr val="tx1"/>
                          </a:solidFill>
                        </a:rPr>
                        <a:t>0.05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tc>
                  <a:txBody>
                    <a:bodyPr/>
                    <a:lstStyle/>
                    <a:p>
                      <a:r>
                        <a:rPr lang="en-GB" sz="1200" dirty="0" smtClean="0"/>
                        <a:t>3.06</a:t>
                      </a:r>
                      <a:endParaRPr lang="en-GB" sz="1200" b="0" dirty="0">
                        <a:solidFill>
                          <a:schemeClr val="tx1"/>
                        </a:solidFill>
                      </a:endParaRPr>
                    </a:p>
                  </a:txBody>
                  <a:tcPr marL="91185" marR="91185" marT="45593" marB="45593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16" y="1108141"/>
            <a:ext cx="4331665" cy="265080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20072" y="1128741"/>
            <a:ext cx="338437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1: export ABAQUS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inp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2: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lauch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ABAQUS Solver with command line: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ABAQUS job=Filename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Step 3: 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extract material properties  from .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odb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file: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Use the dataHandling.py and effectiveMatPropRVE.py files supplied with </a:t>
            </a:r>
            <a:r>
              <a:rPr lang="en-GB" sz="2400" baseline="-25000" dirty="0" err="1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TexGen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to calculate the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material properties </a:t>
            </a:r>
            <a:r>
              <a:rPr lang="en-GB" sz="2400" baseline="-25000" dirty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http://</a:t>
            </a:r>
            <a:r>
              <a:rPr lang="en-GB" sz="2400" baseline="-250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  <a:hlinkClick r:id="rId3"/>
              </a:rPr>
              <a:t>texgen.sourceforge.net/index.php/Extraction_of_Material_Properties_using_Voxel_Meshing_and_Abaqus</a:t>
            </a:r>
            <a:endParaRPr lang="en-GB" sz="2400" baseline="-25000" dirty="0" smtClean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dirty="0" smtClean="0">
                <a:solidFill>
                  <a:srgbClr val="000000"/>
                </a:solidFill>
                <a:latin typeface="Times" pitchFamily="18" charset="0"/>
                <a:ea typeface="ＭＳ Ｐゴシック" pitchFamily="18" charset="-128"/>
              </a:rPr>
              <a:t>  </a:t>
            </a:r>
            <a:endParaRPr lang="en-GB" sz="2400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39552" y="5085184"/>
            <a:ext cx="1728192" cy="617007"/>
          </a:xfrm>
          <a:prstGeom prst="rect">
            <a:avLst/>
          </a:prstGeom>
          <a:noFill/>
        </p:spPr>
      </p:pic>
      <p:pic>
        <p:nvPicPr>
          <p:cNvPr id="7" name="Picture 5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59832" y="5085184"/>
            <a:ext cx="952240" cy="63093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960231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2402BFB-21B7-4E65-9DFB-D7DD7C39F1A3}" type="slidenum">
              <a:rPr lang="zh-CN" altLang="en-GB">
                <a:solidFill>
                  <a:srgbClr val="808080"/>
                </a:solidFill>
              </a:rPr>
              <a:pPr/>
              <a:t>62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4659" name="Rectangle 3"/>
          <p:cNvSpPr>
            <a:spLocks noGrp="1" noChangeArrowheads="1"/>
          </p:cNvSpPr>
          <p:nvPr>
            <p:ph type="ctrTitle"/>
          </p:nvPr>
        </p:nvSpPr>
        <p:spPr>
          <a:xfrm>
            <a:off x="250825" y="1628775"/>
            <a:ext cx="8569325" cy="4679950"/>
          </a:xfrm>
          <a:noFill/>
        </p:spPr>
        <p:txBody>
          <a:bodyPr/>
          <a:lstStyle/>
          <a:p>
            <a:pPr algn="l"/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/>
            </a:r>
            <a:b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</a:br>
            <a:r>
              <a:rPr lang="zh-CN" altLang="en-GB" sz="2000" b="1" i="1" dirty="0">
                <a:solidFill>
                  <a:schemeClr val="bg1"/>
                </a:solidFill>
                <a:ea typeface="SimSun" pitchFamily="2" charset="-122"/>
              </a:rPr>
              <a:t>     </a:t>
            </a:r>
            <a: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1000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  </a:t>
            </a:r>
            <a:br>
              <a:rPr lang="en-GB" altLang="zh-CN" b="1" dirty="0">
                <a:solidFill>
                  <a:schemeClr val="bg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Tutorial - 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Flow simulation using </a:t>
            </a:r>
            <a:r>
              <a:rPr lang="en-GB" altLang="zh-CN" sz="2000" b="1" dirty="0" err="1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TexGen</a:t>
            </a: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> and CFX </a:t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  <a:t/>
            </a:r>
            <a:br>
              <a:rPr lang="en-GB" altLang="zh-CN" sz="2000" b="1" dirty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ea typeface="SimSun" pitchFamily="2" charset="-122"/>
              </a:rPr>
            </a:br>
            <a:endParaRPr lang="en-GB" altLang="zh-CN" sz="1800" dirty="0">
              <a:solidFill>
                <a:schemeClr val="tx1"/>
              </a:solidFill>
              <a:ea typeface="SimSun" pitchFamily="2" charset="-122"/>
            </a:endParaRPr>
          </a:p>
        </p:txBody>
      </p:sp>
      <p:sp>
        <p:nvSpPr>
          <p:cNvPr id="454662" name="Text Box 6"/>
          <p:cNvSpPr txBox="1">
            <a:spLocks noChangeArrowheads="1"/>
          </p:cNvSpPr>
          <p:nvPr/>
        </p:nvSpPr>
        <p:spPr bwMode="auto">
          <a:xfrm>
            <a:off x="8316913" y="6308725"/>
            <a:ext cx="611187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algn="ctr">
                <a:solidFill>
                  <a:srgbClr val="0033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0" fontAlgn="base" hangingPunct="0">
              <a:spcBef>
                <a:spcPct val="50000"/>
              </a:spcBef>
              <a:spcAft>
                <a:spcPct val="0"/>
              </a:spcAft>
            </a:pPr>
            <a:r>
              <a:rPr lang="en-GB" altLang="zh-CN" sz="1400" i="1" baseline="-25000">
                <a:solidFill>
                  <a:srgbClr val="FFFFFF"/>
                </a:solidFill>
                <a:latin typeface="Times" pitchFamily="18" charset="0"/>
                <a:ea typeface="SimSun" pitchFamily="2" charset="-122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4404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5DD5DA-2B8A-45F6-BCE4-3689E53B9B62}" type="slidenum">
              <a:rPr lang="zh-CN" altLang="en-GB">
                <a:solidFill>
                  <a:srgbClr val="808080"/>
                </a:solidFill>
              </a:rPr>
              <a:pPr/>
              <a:t>63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456709" name="Rectangle 4"/>
          <p:cNvSpPr>
            <a:spLocks noChangeArrowheads="1"/>
          </p:cNvSpPr>
          <p:nvPr/>
        </p:nvSpPr>
        <p:spPr bwMode="auto">
          <a:xfrm>
            <a:off x="193675" y="1030226"/>
            <a:ext cx="8680450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eriod"/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Exporting volume mesh from </a:t>
            </a:r>
            <a:r>
              <a:rPr lang="en-US" altLang="zh-CN" sz="2000" b="1" baseline="-25000" dirty="0" err="1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TexGen</a:t>
            </a:r>
            <a:endParaRPr lang="en-US" altLang="zh-CN" sz="2000" b="1" baseline="-25000" dirty="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Open a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model ready in </a:t>
            </a:r>
            <a:r>
              <a:rPr lang="en-GB" sz="2000" baseline="-25000" dirty="0" err="1">
                <a:solidFill>
                  <a:srgbClr val="000000"/>
                </a:solidFill>
                <a:ea typeface="ＭＳ Ｐゴシック" pitchFamily="18" charset="-128"/>
              </a:rPr>
              <a:t>TexGen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window. Click “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Export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Volume 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…”, a dialog window appears as  below. Once the parameters are set and click ok,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a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volume mesh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file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is 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created, either in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vtk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or .</a:t>
            </a:r>
            <a:r>
              <a:rPr lang="en-GB" sz="2000" baseline="-25000" dirty="0" err="1" smtClean="0">
                <a:solidFill>
                  <a:srgbClr val="000000"/>
                </a:solidFill>
                <a:ea typeface="ＭＳ Ｐゴシック" pitchFamily="18" charset="-128"/>
              </a:rPr>
              <a:t>inp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 format.</a:t>
            </a: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456711" name="Text Box 7"/>
          <p:cNvSpPr txBox="1">
            <a:spLocks noChangeArrowheads="1"/>
          </p:cNvSpPr>
          <p:nvPr/>
        </p:nvSpPr>
        <p:spPr bwMode="auto">
          <a:xfrm>
            <a:off x="3805238" y="2392363"/>
            <a:ext cx="5068887" cy="509555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1.a This controls the number of element nodes. Linear results in 4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 while Quadratic results in 10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noded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tetrahedrons. </a:t>
            </a:r>
          </a:p>
        </p:txBody>
      </p:sp>
      <p:sp>
        <p:nvSpPr>
          <p:cNvPr id="456712" name="Text Box 8"/>
          <p:cNvSpPr txBox="1">
            <a:spLocks noChangeArrowheads="1"/>
          </p:cNvSpPr>
          <p:nvPr/>
        </p:nvSpPr>
        <p:spPr bwMode="auto">
          <a:xfrm>
            <a:off x="3803650" y="2991893"/>
            <a:ext cx="5068887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1.b Option for Quadratic meshing only. </a:t>
            </a:r>
          </a:p>
        </p:txBody>
      </p:sp>
      <p:sp>
        <p:nvSpPr>
          <p:cNvPr id="456715" name="Text Box 11"/>
          <p:cNvSpPr txBox="1">
            <a:spLocks noChangeArrowheads="1"/>
          </p:cNvSpPr>
          <p:nvPr/>
        </p:nvSpPr>
        <p:spPr bwMode="auto">
          <a:xfrm>
            <a:off x="3803650" y="3630550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1.c Create the matching meshes on opposite faces to ensure periodic interface.</a:t>
            </a:r>
          </a:p>
        </p:txBody>
      </p:sp>
      <p:sp>
        <p:nvSpPr>
          <p:cNvPr id="456717" name="Text Box 13"/>
          <p:cNvSpPr txBox="1">
            <a:spLocks noChangeArrowheads="1"/>
          </p:cNvSpPr>
          <p:nvPr/>
        </p:nvSpPr>
        <p:spPr bwMode="auto">
          <a:xfrm>
            <a:off x="3803649" y="5733195"/>
            <a:ext cx="5068888" cy="60213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1.f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Any gap between yarns smaller than this tolerance will be merged to avoid bad quality elements.</a:t>
            </a:r>
          </a:p>
        </p:txBody>
      </p:sp>
      <p:sp>
        <p:nvSpPr>
          <p:cNvPr id="456719" name="Text Box 15"/>
          <p:cNvSpPr txBox="1">
            <a:spLocks noChangeArrowheads="1"/>
          </p:cNvSpPr>
          <p:nvPr/>
        </p:nvSpPr>
        <p:spPr bwMode="auto">
          <a:xfrm>
            <a:off x="3803649" y="503992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1.e 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Controls the mesh density and it approximates the edge length of elements.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077" y="2283763"/>
            <a:ext cx="2076450" cy="4171950"/>
          </a:xfrm>
          <a:prstGeom prst="rect">
            <a:avLst/>
          </a:prstGeom>
        </p:spPr>
      </p:pic>
      <p:sp>
        <p:nvSpPr>
          <p:cNvPr id="456713" name="Line 9"/>
          <p:cNvSpPr>
            <a:spLocks noChangeShapeType="1"/>
          </p:cNvSpPr>
          <p:nvPr/>
        </p:nvSpPr>
        <p:spPr bwMode="auto">
          <a:xfrm flipV="1">
            <a:off x="2267744" y="2636912"/>
            <a:ext cx="1497806" cy="236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4" name="Line 10"/>
          <p:cNvSpPr>
            <a:spLocks noChangeShapeType="1"/>
          </p:cNvSpPr>
          <p:nvPr/>
        </p:nvSpPr>
        <p:spPr bwMode="auto">
          <a:xfrm flipV="1">
            <a:off x="2265876" y="3212976"/>
            <a:ext cx="1461574" cy="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6" name="Line 12"/>
          <p:cNvSpPr>
            <a:spLocks noChangeShapeType="1"/>
          </p:cNvSpPr>
          <p:nvPr/>
        </p:nvSpPr>
        <p:spPr bwMode="auto">
          <a:xfrm>
            <a:off x="2267745" y="3530056"/>
            <a:ext cx="1459705" cy="33099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18" name="Line 14"/>
          <p:cNvSpPr>
            <a:spLocks noChangeShapeType="1"/>
          </p:cNvSpPr>
          <p:nvPr/>
        </p:nvSpPr>
        <p:spPr bwMode="auto">
          <a:xfrm>
            <a:off x="2299448" y="5775029"/>
            <a:ext cx="1385410" cy="324544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456720" name="Line 16"/>
          <p:cNvSpPr>
            <a:spLocks noChangeShapeType="1"/>
          </p:cNvSpPr>
          <p:nvPr/>
        </p:nvSpPr>
        <p:spPr bwMode="auto">
          <a:xfrm flipV="1">
            <a:off x="2411760" y="5260667"/>
            <a:ext cx="1315690" cy="158222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16" name="Text Box 15"/>
          <p:cNvSpPr txBox="1">
            <a:spLocks noChangeArrowheads="1"/>
          </p:cNvSpPr>
          <p:nvPr/>
        </p:nvSpPr>
        <p:spPr bwMode="auto">
          <a:xfrm>
            <a:off x="3803650" y="4335239"/>
            <a:ext cx="5068888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1.d </a:t>
            </a: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Sets up periodic boundary conditions.  Select None.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17" name="Line 12"/>
          <p:cNvSpPr>
            <a:spLocks noChangeShapeType="1"/>
          </p:cNvSpPr>
          <p:nvPr/>
        </p:nvSpPr>
        <p:spPr bwMode="auto">
          <a:xfrm>
            <a:off x="2377745" y="4317362"/>
            <a:ext cx="1349706" cy="30871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992085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709" y="2551113"/>
            <a:ext cx="6096000" cy="4133850"/>
          </a:xfrm>
          <a:prstGeom prst="rect">
            <a:avLst/>
          </a:prstGeom>
        </p:spPr>
      </p:pic>
      <p:sp>
        <p:nvSpPr>
          <p:cNvPr id="12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532A16-FA4E-4985-A6BA-2A3B2BA357D6}" type="slidenum">
              <a:rPr lang="zh-CN" altLang="en-GB">
                <a:solidFill>
                  <a:srgbClr val="808080"/>
                </a:solidFill>
              </a:rPr>
              <a:pPr/>
              <a:t>64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2420" name="Rectangle 4"/>
          <p:cNvSpPr>
            <a:spLocks noChangeArrowheads="1"/>
          </p:cNvSpPr>
          <p:nvPr/>
        </p:nvSpPr>
        <p:spPr bwMode="auto">
          <a:xfrm>
            <a:off x="193675" y="1124744"/>
            <a:ext cx="8680450" cy="18430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2. Importing volume mesh to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Launch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ANSYS CFX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CFX Pre </a:t>
            </a:r>
            <a:r>
              <a:rPr lang="en-GB" sz="2000" u="sng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13.0</a:t>
            </a:r>
            <a:r>
              <a:rPr lang="en-GB" sz="20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and then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New Case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choose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General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as Simulation Type and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OK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 Go to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File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Import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-&gt;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Mesh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an Import Mesh window comes up. After the steps 2.a-d,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Open.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The mesh is now imported.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2422" name="Text Box 6"/>
          <p:cNvSpPr txBox="1">
            <a:spLocks noChangeArrowheads="1"/>
          </p:cNvSpPr>
          <p:nvPr/>
        </p:nvSpPr>
        <p:spPr bwMode="auto">
          <a:xfrm>
            <a:off x="3689350" y="4735513"/>
            <a:ext cx="5068888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2.a Go to the folder where the volume mesh .vtu file is allocated</a:t>
            </a:r>
          </a:p>
        </p:txBody>
      </p:sp>
      <p:sp>
        <p:nvSpPr>
          <p:cNvPr id="572423" name="Text Box 7"/>
          <p:cNvSpPr txBox="1">
            <a:spLocks noChangeArrowheads="1"/>
          </p:cNvSpPr>
          <p:nvPr/>
        </p:nvSpPr>
        <p:spPr bwMode="auto">
          <a:xfrm>
            <a:off x="3689350" y="5580063"/>
            <a:ext cx="5068888" cy="4238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2.b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User Import (*)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in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Files of type</a:t>
            </a:r>
          </a:p>
        </p:txBody>
      </p:sp>
      <p:sp>
        <p:nvSpPr>
          <p:cNvPr id="572424" name="Line 8"/>
          <p:cNvSpPr>
            <a:spLocks noChangeShapeType="1"/>
          </p:cNvSpPr>
          <p:nvPr/>
        </p:nvSpPr>
        <p:spPr bwMode="auto">
          <a:xfrm>
            <a:off x="2651125" y="4811713"/>
            <a:ext cx="960438" cy="2301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5" name="Line 9"/>
          <p:cNvSpPr>
            <a:spLocks noChangeShapeType="1"/>
          </p:cNvSpPr>
          <p:nvPr/>
        </p:nvSpPr>
        <p:spPr bwMode="auto">
          <a:xfrm flipV="1">
            <a:off x="2306638" y="5772150"/>
            <a:ext cx="1228725" cy="6143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6" name="Text Box 10"/>
          <p:cNvSpPr txBox="1">
            <a:spLocks noChangeArrowheads="1"/>
          </p:cNvSpPr>
          <p:nvPr/>
        </p:nvSpPr>
        <p:spPr bwMode="auto">
          <a:xfrm>
            <a:off x="67230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2.c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mm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as mesh unit</a:t>
            </a:r>
          </a:p>
        </p:txBody>
      </p:sp>
      <p:sp>
        <p:nvSpPr>
          <p:cNvPr id="572427" name="Line 11"/>
          <p:cNvSpPr>
            <a:spLocks noChangeShapeType="1"/>
          </p:cNvSpPr>
          <p:nvPr/>
        </p:nvSpPr>
        <p:spPr bwMode="auto">
          <a:xfrm flipV="1">
            <a:off x="5916613" y="3160713"/>
            <a:ext cx="6905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8" name="Line 12"/>
          <p:cNvSpPr>
            <a:spLocks noChangeShapeType="1"/>
          </p:cNvSpPr>
          <p:nvPr/>
        </p:nvSpPr>
        <p:spPr bwMode="auto">
          <a:xfrm>
            <a:off x="5570538" y="3890963"/>
            <a:ext cx="960437" cy="15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2429" name="Text Box 13"/>
          <p:cNvSpPr txBox="1">
            <a:spLocks noChangeArrowheads="1"/>
          </p:cNvSpPr>
          <p:nvPr/>
        </p:nvSpPr>
        <p:spPr bwMode="auto">
          <a:xfrm>
            <a:off x="6761163" y="3544888"/>
            <a:ext cx="2227262" cy="1036637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2.d 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If importing .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vtk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 file choose CFXImportVTK.exe which is available on </a:t>
            </a:r>
            <a:r>
              <a:rPr lang="en-GB" sz="1600" baseline="-25000" dirty="0" err="1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Sourceforge</a:t>
            </a:r>
            <a:r>
              <a:rPr lang="en-GB" sz="1600" baseline="-25000" dirty="0">
                <a:solidFill>
                  <a:srgbClr val="000000"/>
                </a:solidFill>
                <a:latin typeface="Arial" pitchFamily="34" charset="0"/>
                <a:ea typeface="ＭＳ Ｐゴシック" pitchFamily="18" charset="-128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92741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06A131-E6FD-4F25-8223-D39F2F96E6D2}" type="slidenum">
              <a:rPr lang="zh-CN" altLang="en-GB">
                <a:solidFill>
                  <a:srgbClr val="808080"/>
                </a:solidFill>
              </a:rPr>
              <a:pPr/>
              <a:t>65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3444" name="Rectangle 4"/>
          <p:cNvSpPr>
            <a:spLocks noChangeArrowheads="1"/>
          </p:cNvSpPr>
          <p:nvPr/>
        </p:nvSpPr>
        <p:spPr bwMode="auto">
          <a:xfrm>
            <a:off x="190635" y="908720"/>
            <a:ext cx="8950325" cy="1843087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3. Editing mesh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organise the domain surfaces mesh into 6 separate regions which will be used for defining boundary conditions. 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3446" name="Picture 6" descr="CFX region edit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513" y="1984375"/>
            <a:ext cx="5970587" cy="4862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3447" name="Text Box 7"/>
          <p:cNvSpPr txBox="1">
            <a:spLocks noChangeArrowheads="1"/>
          </p:cNvSpPr>
          <p:nvPr/>
        </p:nvSpPr>
        <p:spPr bwMode="auto">
          <a:xfrm>
            <a:off x="577850" y="35052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Select the domain region to edit</a:t>
            </a:r>
          </a:p>
        </p:txBody>
      </p:sp>
      <p:sp>
        <p:nvSpPr>
          <p:cNvPr id="573448" name="Line 8"/>
          <p:cNvSpPr>
            <a:spLocks noChangeShapeType="1"/>
          </p:cNvSpPr>
          <p:nvPr/>
        </p:nvSpPr>
        <p:spPr bwMode="auto">
          <a:xfrm>
            <a:off x="1922463" y="3044825"/>
            <a:ext cx="0" cy="4603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49" name="Text Box 9"/>
          <p:cNvSpPr txBox="1">
            <a:spLocks noChangeArrowheads="1"/>
          </p:cNvSpPr>
          <p:nvPr/>
        </p:nvSpPr>
        <p:spPr bwMode="auto">
          <a:xfrm>
            <a:off x="577850" y="4772025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3.b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Start Picking</a:t>
            </a:r>
          </a:p>
        </p:txBody>
      </p:sp>
      <p:sp>
        <p:nvSpPr>
          <p:cNvPr id="573450" name="Line 10"/>
          <p:cNvSpPr>
            <a:spLocks noChangeShapeType="1"/>
          </p:cNvSpPr>
          <p:nvPr/>
        </p:nvSpPr>
        <p:spPr bwMode="auto">
          <a:xfrm flipV="1">
            <a:off x="923925" y="5348288"/>
            <a:ext cx="152400" cy="34607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1" name="Text Box 11"/>
          <p:cNvSpPr txBox="1">
            <a:spLocks noChangeArrowheads="1"/>
          </p:cNvSpPr>
          <p:nvPr/>
        </p:nvSpPr>
        <p:spPr bwMode="auto">
          <a:xfrm>
            <a:off x="2690813" y="6154738"/>
            <a:ext cx="4262437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3.e Name the selected face and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Apply.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Repeat 3.a to 3.e till all 6 faces are separate.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3452" name="Line 12"/>
          <p:cNvSpPr>
            <a:spLocks noChangeShapeType="1"/>
          </p:cNvSpPr>
          <p:nvPr/>
        </p:nvSpPr>
        <p:spPr bwMode="auto">
          <a:xfrm flipV="1">
            <a:off x="1998663" y="6348413"/>
            <a:ext cx="576262" cy="762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3" name="Text Box 13"/>
          <p:cNvSpPr txBox="1">
            <a:spLocks noChangeArrowheads="1"/>
          </p:cNvSpPr>
          <p:nvPr/>
        </p:nvSpPr>
        <p:spPr bwMode="auto">
          <a:xfrm>
            <a:off x="2957513" y="3543300"/>
            <a:ext cx="2651125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Choose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Flood Select</a:t>
            </a:r>
          </a:p>
        </p:txBody>
      </p:sp>
      <p:sp>
        <p:nvSpPr>
          <p:cNvPr id="573454" name="Line 14"/>
          <p:cNvSpPr>
            <a:spLocks noChangeShapeType="1"/>
          </p:cNvSpPr>
          <p:nvPr/>
        </p:nvSpPr>
        <p:spPr bwMode="auto">
          <a:xfrm>
            <a:off x="3035300" y="3198813"/>
            <a:ext cx="192088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5" name="Line 15"/>
          <p:cNvSpPr>
            <a:spLocks noChangeShapeType="1"/>
          </p:cNvSpPr>
          <p:nvPr/>
        </p:nvSpPr>
        <p:spPr bwMode="auto">
          <a:xfrm>
            <a:off x="5148263" y="4695825"/>
            <a:ext cx="998537" cy="538163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3456" name="Text Box 16"/>
          <p:cNvSpPr txBox="1">
            <a:spLocks noChangeArrowheads="1"/>
          </p:cNvSpPr>
          <p:nvPr/>
        </p:nvSpPr>
        <p:spPr bwMode="auto">
          <a:xfrm>
            <a:off x="6146800" y="5003800"/>
            <a:ext cx="2265363" cy="538163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Click on the face to be moved</a:t>
            </a:r>
          </a:p>
        </p:txBody>
      </p:sp>
    </p:spTree>
    <p:extLst>
      <p:ext uri="{BB962C8B-B14F-4D97-AF65-F5344CB8AC3E}">
        <p14:creationId xmlns:p14="http://schemas.microsoft.com/office/powerpoint/2010/main" val="1912324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3EA08-6A62-4B40-9C2C-A0349B0A92DF}" type="slidenum">
              <a:rPr lang="zh-CN" altLang="en-GB">
                <a:solidFill>
                  <a:srgbClr val="808080"/>
                </a:solidFill>
              </a:rPr>
              <a:pPr/>
              <a:t>66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4468" name="Rectangle 4"/>
          <p:cNvSpPr>
            <a:spLocks noChangeArrowheads="1"/>
          </p:cNvSpPr>
          <p:nvPr/>
        </p:nvSpPr>
        <p:spPr bwMode="auto">
          <a:xfrm>
            <a:off x="193674" y="1124744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4. Defining domains in CFX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domain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for the gaps between yarns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only. </a:t>
            </a: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New domains are created by selecting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Insert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&gt;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Domain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or clicking the </a:t>
            </a:r>
            <a:r>
              <a:rPr lang="en-GB" sz="2400" i="1" baseline="-25000" dirty="0">
                <a:solidFill>
                  <a:srgbClr val="000000"/>
                </a:solidFill>
                <a:ea typeface="ＭＳ Ｐゴシック" pitchFamily="18" charset="-128"/>
              </a:rPr>
              <a:t>Domains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icon. Note that creation of domains from the menu bar or toolbar may subsequently require selection of the appropriate analysis type. Domains can also be created by right-clicking the appropriate analysis type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Outline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view.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For the fluid domain, the default setting is recommend in the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, and in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Models Tab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a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None (Laminar)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option is chosen for Turbulence Model.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Click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OK/Apply</a:t>
            </a:r>
          </a:p>
        </p:txBody>
      </p:sp>
    </p:spTree>
    <p:extLst>
      <p:ext uri="{BB962C8B-B14F-4D97-AF65-F5344CB8AC3E}">
        <p14:creationId xmlns:p14="http://schemas.microsoft.com/office/powerpoint/2010/main" val="2756625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766DA97-AB5F-4942-BF87-094837D99594}" type="slidenum">
              <a:rPr lang="zh-CN" altLang="en-GB">
                <a:solidFill>
                  <a:srgbClr val="808080"/>
                </a:solidFill>
              </a:rPr>
              <a:pPr/>
              <a:t>67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5492" name="Rectangle 4"/>
          <p:cNvSpPr>
            <a:spLocks noChangeArrowheads="1"/>
          </p:cNvSpPr>
          <p:nvPr/>
        </p:nvSpPr>
        <p:spPr bwMode="auto">
          <a:xfrm>
            <a:off x="69381" y="913606"/>
            <a:ext cx="8950325" cy="52228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5. Domain interface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interfaces is to be defined. </a:t>
            </a:r>
            <a:r>
              <a:rPr lang="en-GB" sz="2400" baseline="-25000" dirty="0" smtClean="0">
                <a:solidFill>
                  <a:srgbClr val="000000"/>
                </a:solidFill>
                <a:ea typeface="ＭＳ Ｐゴシック" pitchFamily="18" charset="-128"/>
              </a:rPr>
              <a:t>2 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sets of </a:t>
            </a:r>
            <a:r>
              <a:rPr lang="en-GB" sz="2400" b="1" baseline="-25000" dirty="0">
                <a:solidFill>
                  <a:srgbClr val="000000"/>
                </a:solidFill>
                <a:ea typeface="ＭＳ Ｐゴシック" pitchFamily="18" charset="-128"/>
              </a:rPr>
              <a:t>fluid </a:t>
            </a:r>
            <a:r>
              <a:rPr lang="en-GB" sz="2400" b="1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2400" baseline="-25000" dirty="0">
                <a:solidFill>
                  <a:srgbClr val="000000"/>
                </a:solidFill>
                <a:ea typeface="ＭＳ Ｐゴシック" pitchFamily="18" charset="-128"/>
              </a:rPr>
              <a:t> interface with translational periodicity at opposite faces of the domain;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" y="2052257"/>
            <a:ext cx="9144000" cy="5414115"/>
          </a:xfrm>
          <a:prstGeom prst="rect">
            <a:avLst/>
          </a:prstGeom>
        </p:spPr>
      </p:pic>
      <p:sp>
        <p:nvSpPr>
          <p:cNvPr id="575494" name="Text Box 6"/>
          <p:cNvSpPr txBox="1">
            <a:spLocks noChangeArrowheads="1"/>
          </p:cNvSpPr>
          <p:nvPr/>
        </p:nvSpPr>
        <p:spPr bwMode="auto">
          <a:xfrm>
            <a:off x="6684963" y="2776538"/>
            <a:ext cx="2265362" cy="538162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3.a Click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Domain Interface 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icon.</a:t>
            </a:r>
            <a:endParaRPr lang="en-GB" sz="1600" u="sng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5" name="Line 7"/>
          <p:cNvSpPr>
            <a:spLocks noChangeShapeType="1"/>
          </p:cNvSpPr>
          <p:nvPr/>
        </p:nvSpPr>
        <p:spPr bwMode="auto">
          <a:xfrm>
            <a:off x="4341813" y="2392363"/>
            <a:ext cx="2495550" cy="3063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6" name="Text Box 8"/>
          <p:cNvSpPr txBox="1">
            <a:spLocks noChangeArrowheads="1"/>
          </p:cNvSpPr>
          <p:nvPr/>
        </p:nvSpPr>
        <p:spPr bwMode="auto">
          <a:xfrm>
            <a:off x="2574925" y="2968625"/>
            <a:ext cx="2611438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3.b Select Interface Type: fluid-porous, fluid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fluid</a:t>
            </a:r>
            <a:r>
              <a:rPr lang="en-GB" sz="1600" baseline="-25000" dirty="0">
                <a:solidFill>
                  <a:srgbClr val="000000"/>
                </a:solidFill>
                <a:ea typeface="ＭＳ Ｐゴシック" pitchFamily="18" charset="-128"/>
              </a:rPr>
              <a:t> or porous </a:t>
            </a:r>
            <a:r>
              <a:rPr lang="en-GB" sz="1600" baseline="-25000" dirty="0" err="1">
                <a:solidFill>
                  <a:srgbClr val="000000"/>
                </a:solidFill>
                <a:ea typeface="ＭＳ Ｐゴシック" pitchFamily="18" charset="-128"/>
              </a:rPr>
              <a:t>porous</a:t>
            </a:r>
            <a:endParaRPr lang="en-GB" sz="1600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sp>
        <p:nvSpPr>
          <p:cNvPr id="575497" name="Line 9"/>
          <p:cNvSpPr>
            <a:spLocks noChangeShapeType="1"/>
          </p:cNvSpPr>
          <p:nvPr/>
        </p:nvSpPr>
        <p:spPr bwMode="auto">
          <a:xfrm>
            <a:off x="1922463" y="3044825"/>
            <a:ext cx="614362" cy="1158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498" name="Text Box 10"/>
          <p:cNvSpPr txBox="1">
            <a:spLocks noChangeArrowheads="1"/>
          </p:cNvSpPr>
          <p:nvPr/>
        </p:nvSpPr>
        <p:spPr bwMode="auto">
          <a:xfrm>
            <a:off x="2997200" y="4735513"/>
            <a:ext cx="3609975" cy="806450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3.c Select corresponding domain and surfaces on both sides of interface. Click      to get complete lists.</a:t>
            </a:r>
          </a:p>
        </p:txBody>
      </p:sp>
      <p:sp>
        <p:nvSpPr>
          <p:cNvPr id="575499" name="Line 11"/>
          <p:cNvSpPr>
            <a:spLocks noChangeShapeType="1"/>
          </p:cNvSpPr>
          <p:nvPr/>
        </p:nvSpPr>
        <p:spPr bwMode="auto">
          <a:xfrm>
            <a:off x="2036763" y="3851275"/>
            <a:ext cx="884237" cy="84455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0" name="Line 12"/>
          <p:cNvSpPr>
            <a:spLocks noChangeShapeType="1"/>
          </p:cNvSpPr>
          <p:nvPr/>
        </p:nvSpPr>
        <p:spPr bwMode="auto">
          <a:xfrm>
            <a:off x="2036763" y="3313113"/>
            <a:ext cx="960437" cy="1422400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5501" name="Text Box 13"/>
          <p:cNvSpPr txBox="1">
            <a:spLocks noChangeArrowheads="1"/>
          </p:cNvSpPr>
          <p:nvPr/>
        </p:nvSpPr>
        <p:spPr bwMode="auto">
          <a:xfrm>
            <a:off x="1922463" y="5618163"/>
            <a:ext cx="4300537" cy="1036637"/>
          </a:xfrm>
          <a:prstGeom prst="rect">
            <a:avLst/>
          </a:prstGeom>
          <a:solidFill>
            <a:schemeClr val="bg1"/>
          </a:solidFill>
          <a:ln w="12700" algn="ctr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3.d Interface Model: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General Connection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used at fluid porous yarn interface while </a:t>
            </a:r>
            <a:r>
              <a:rPr lang="en-GB" sz="1600" u="sng" baseline="-25000">
                <a:solidFill>
                  <a:srgbClr val="000000"/>
                </a:solidFill>
                <a:ea typeface="ＭＳ Ｐゴシック" pitchFamily="18" charset="-128"/>
              </a:rPr>
              <a:t>Translational Periodicity</a:t>
            </a:r>
            <a:r>
              <a:rPr lang="en-GB" sz="1600" baseline="-25000">
                <a:solidFill>
                  <a:srgbClr val="000000"/>
                </a:solidFill>
                <a:ea typeface="ＭＳ Ｐゴシック" pitchFamily="18" charset="-128"/>
              </a:rPr>
              <a:t> is for opposite faces</a:t>
            </a:r>
          </a:p>
        </p:txBody>
      </p:sp>
      <p:sp>
        <p:nvSpPr>
          <p:cNvPr id="575502" name="Line 14"/>
          <p:cNvSpPr>
            <a:spLocks noChangeShapeType="1"/>
          </p:cNvSpPr>
          <p:nvPr/>
        </p:nvSpPr>
        <p:spPr bwMode="auto">
          <a:xfrm>
            <a:off x="1692275" y="4351338"/>
            <a:ext cx="460375" cy="1190625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400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5503" name="Picture 15" descr="capture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0718" y="4946650"/>
            <a:ext cx="247650" cy="25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3370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F92D23-EB9D-4D0B-9A32-3B60D75E3FBC}" type="slidenum">
              <a:rPr lang="zh-CN" altLang="en-GB">
                <a:solidFill>
                  <a:srgbClr val="808080"/>
                </a:solidFill>
              </a:rPr>
              <a:pPr/>
              <a:t>68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6516" name="Rectangle 4"/>
          <p:cNvSpPr>
            <a:spLocks noChangeArrowheads="1"/>
          </p:cNvSpPr>
          <p:nvPr/>
        </p:nvSpPr>
        <p:spPr bwMode="auto">
          <a:xfrm>
            <a:off x="193674" y="1124744"/>
            <a:ext cx="8602663" cy="322580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 dirty="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6. Boundary conditions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 dirty="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To define pressure drop on two faces along Z direction. Click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icon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Basic Settings Tab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,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Boundary Type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 is chosen as Opening. Since the boundary surface is very close to fabric, Opening option allows the fluid to cross the boundary surface in either direction. Choose the appropriate region for </a:t>
            </a:r>
            <a:r>
              <a:rPr lang="en-GB" sz="2000" u="sng" baseline="-25000" dirty="0">
                <a:solidFill>
                  <a:srgbClr val="000000"/>
                </a:solidFill>
                <a:ea typeface="ＭＳ Ｐゴシック" pitchFamily="18" charset="-128"/>
              </a:rPr>
              <a:t>Location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.</a:t>
            </a:r>
            <a:endParaRPr lang="en-GB" sz="2000" u="sng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aseline="-25000" dirty="0">
              <a:solidFill>
                <a:srgbClr val="000000"/>
              </a:solidFill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In </a:t>
            </a:r>
            <a:r>
              <a:rPr lang="en-GB" sz="2000" b="1" baseline="-25000" dirty="0">
                <a:solidFill>
                  <a:srgbClr val="000000"/>
                </a:solidFill>
                <a:ea typeface="ＭＳ Ｐゴシック" pitchFamily="18" charset="-128"/>
              </a:rPr>
              <a:t>Boundary Details Tab, </a:t>
            </a:r>
            <a:r>
              <a:rPr lang="en-GB" sz="2000" baseline="-25000" dirty="0">
                <a:solidFill>
                  <a:srgbClr val="000000"/>
                </a:solidFill>
                <a:ea typeface="ＭＳ Ｐゴシック" pitchFamily="18" charset="-128"/>
              </a:rPr>
              <a:t>set the relative pressure in Pa.</a:t>
            </a:r>
            <a:endParaRPr lang="en-GB" sz="2000" b="1" baseline="-25000" dirty="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18" name="Picture 6" descr="bounda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2160" y="1603375"/>
            <a:ext cx="247650" cy="209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76519" name="Rectangle 4"/>
          <p:cNvSpPr>
            <a:spLocks noChangeArrowheads="1"/>
          </p:cNvSpPr>
          <p:nvPr/>
        </p:nvSpPr>
        <p:spPr bwMode="auto">
          <a:xfrm>
            <a:off x="231775" y="3929063"/>
            <a:ext cx="8602663" cy="2111375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7. Initialisation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Click the global initialisation icon       to assign all the unspecified solution field values (an Initial Guess).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6520" name="Picture 8" descr="global initialisat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08" y="4350544"/>
            <a:ext cx="346075" cy="346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068474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9BCBB7-F2C2-4785-9694-5A85114AC3D5}" type="slidenum">
              <a:rPr lang="zh-CN" altLang="en-GB">
                <a:solidFill>
                  <a:srgbClr val="808080"/>
                </a:solidFill>
              </a:rPr>
              <a:pPr/>
              <a:t>69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7540" name="Rectangle 4"/>
          <p:cNvSpPr>
            <a:spLocks noChangeArrowheads="1"/>
          </p:cNvSpPr>
          <p:nvPr/>
        </p:nvSpPr>
        <p:spPr bwMode="auto">
          <a:xfrm>
            <a:off x="309563" y="1123950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8. Solver Control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Right click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Solver Control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Outline,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select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Edit.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u="sng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Basic Settings Tab, Convergence control,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 the maximum iteration to 1000. 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Convergence Criteria: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Set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Residual Type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as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RMS, Residual Target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</a:t>
            </a:r>
            <a:r>
              <a:rPr lang="en-US" altLang="zh-CN" sz="2000" b="1" baseline="-25000">
                <a:solidFill>
                  <a:srgbClr val="000000"/>
                </a:solidFill>
                <a:ea typeface="SimSun" pitchFamily="2" charset="-122"/>
              </a:rPr>
              <a:t> 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1E-5.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sp>
        <p:nvSpPr>
          <p:cNvPr id="577541" name="Rectangle 4"/>
          <p:cNvSpPr>
            <a:spLocks noChangeArrowheads="1"/>
          </p:cNvSpPr>
          <p:nvPr/>
        </p:nvSpPr>
        <p:spPr bwMode="auto">
          <a:xfrm>
            <a:off x="347663" y="3544888"/>
            <a:ext cx="8602662" cy="2343150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9. Run Solver and Monitor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To start the analysis by clicking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aseline="-25000">
              <a:solidFill>
                <a:srgbClr val="000000"/>
              </a:solidFill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The simulation will terminate once the convergence criteria is satisfied or it reaches the maximum iterations.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GB" sz="2000" b="1" baseline="-25000">
              <a:solidFill>
                <a:srgbClr val="000000"/>
              </a:solidFill>
              <a:latin typeface="Times" pitchFamily="18" charset="0"/>
              <a:ea typeface="ＭＳ Ｐゴシック" pitchFamily="18" charset="-128"/>
            </a:endParaRPr>
          </a:p>
        </p:txBody>
      </p:sp>
      <p:pic>
        <p:nvPicPr>
          <p:cNvPr id="577542" name="Picture 6" descr="run solv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5816" y="3999990"/>
            <a:ext cx="361950" cy="377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2784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Forum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17630" y="1342663"/>
            <a:ext cx="719945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Queries about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can be directed via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forum</a:t>
            </a:r>
          </a:p>
          <a:p>
            <a:r>
              <a:rPr lang="en-GB" sz="2400" dirty="0">
                <a:latin typeface="+mj-lt"/>
                <a:hlinkClick r:id="rId2"/>
              </a:rPr>
              <a:t>http://</a:t>
            </a:r>
            <a:r>
              <a:rPr lang="en-GB" sz="2400" dirty="0" smtClean="0">
                <a:latin typeface="+mj-lt"/>
                <a:hlinkClick r:id="rId2"/>
              </a:rPr>
              <a:t>texgen.sourceforge.net/phpBB3/index.php</a:t>
            </a:r>
            <a:endParaRPr lang="en-GB" sz="2400" dirty="0" smtClean="0">
              <a:latin typeface="+mj-lt"/>
            </a:endParaRPr>
          </a:p>
          <a:p>
            <a:endParaRPr lang="en-GB" sz="2400" dirty="0">
              <a:latin typeface="+mj-lt"/>
            </a:endParaRPr>
          </a:p>
          <a:p>
            <a:r>
              <a:rPr lang="en-GB" sz="2400" dirty="0" smtClean="0">
                <a:latin typeface="+mj-lt"/>
              </a:rPr>
              <a:t>This is also a useful source of information and gives a record of queries and discussion by other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users</a:t>
            </a:r>
          </a:p>
        </p:txBody>
      </p:sp>
    </p:spTree>
    <p:extLst>
      <p:ext uri="{BB962C8B-B14F-4D97-AF65-F5344CB8AC3E}">
        <p14:creationId xmlns:p14="http://schemas.microsoft.com/office/powerpoint/2010/main" val="22792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A04B0C-3608-4A8D-9E63-5D7EB7503AB7}" type="slidenum">
              <a:rPr lang="zh-CN" altLang="en-GB">
                <a:solidFill>
                  <a:srgbClr val="808080"/>
                </a:solidFill>
              </a:rPr>
              <a:pPr/>
              <a:t>70</a:t>
            </a:fld>
            <a:endParaRPr lang="en-GB" altLang="zh-CN">
              <a:solidFill>
                <a:srgbClr val="808080"/>
              </a:solidFill>
            </a:endParaRPr>
          </a:p>
        </p:txBody>
      </p:sp>
      <p:sp>
        <p:nvSpPr>
          <p:cNvPr id="578564" name="Rectangle 4"/>
          <p:cNvSpPr>
            <a:spLocks noChangeArrowheads="1"/>
          </p:cNvSpPr>
          <p:nvPr/>
        </p:nvSpPr>
        <p:spPr bwMode="auto">
          <a:xfrm>
            <a:off x="541338" y="1085850"/>
            <a:ext cx="8602662" cy="4916488"/>
          </a:xfrm>
          <a:prstGeom prst="rect">
            <a:avLst/>
          </a:prstGeom>
          <a:solidFill>
            <a:schemeClr val="bg1">
              <a:alpha val="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12700" algn="ctr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="1" baseline="-25000">
                <a:solidFill>
                  <a:srgbClr val="000000"/>
                </a:solidFill>
                <a:latin typeface="Times" pitchFamily="18" charset="0"/>
                <a:ea typeface="SimSun" pitchFamily="2" charset="-122"/>
              </a:rPr>
              <a:t>10. CFD results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zh-CN" sz="2000" b="1" baseline="-25000">
              <a:solidFill>
                <a:srgbClr val="000000"/>
              </a:solidFill>
              <a:latin typeface="Times" pitchFamily="18" charset="0"/>
              <a:ea typeface="SimSun" pitchFamily="2" charset="-122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In CFX-Solver Monitor Window, when the simulation terminates normally, check </a:t>
            </a:r>
            <a:r>
              <a:rPr lang="en-US" altLang="zh-CN" sz="2000" u="sng" baseline="-25000">
                <a:solidFill>
                  <a:srgbClr val="000000"/>
                </a:solidFill>
                <a:ea typeface="SimSun" pitchFamily="2" charset="-122"/>
              </a:rPr>
              <a:t>Post-Process Results</a:t>
            </a: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and click OK or launch CFD-Post  by click Icon 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zh-CN" sz="2000" baseline="-25000">
                <a:solidFill>
                  <a:srgbClr val="000000"/>
                </a:solidFill>
                <a:ea typeface="SimSun" pitchFamily="2" charset="-122"/>
              </a:rPr>
              <a:t>How to calculate fabric permeability?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Go to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Calculator Tab,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choose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Function Calculator.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To obtain</a:t>
            </a:r>
            <a:r>
              <a:rPr lang="en-GB" sz="2000" b="1" baseline="-25000">
                <a:solidFill>
                  <a:srgbClr val="000000"/>
                </a:solidFill>
                <a:ea typeface="ＭＳ Ｐゴシック" pitchFamily="18" charset="-128"/>
              </a:rPr>
              <a:t> 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the values of flow cross-section area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A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areaAve pressure at the inlet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P1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and at the outlet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P2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), mass flow rate at either inlet or outlet (m’). Given the air at 25c, its density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ρ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1.185kg/m</a:t>
            </a:r>
            <a:r>
              <a:rPr lang="en-GB" sz="2000" baseline="30000">
                <a:solidFill>
                  <a:srgbClr val="000000"/>
                </a:solidFill>
                <a:ea typeface="ＭＳ Ｐゴシック" pitchFamily="18" charset="-128"/>
              </a:rPr>
              <a:t>3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, and its dynamic viscosity (</a:t>
            </a:r>
            <a:r>
              <a:rPr lang="el-GR" sz="2000" baseline="-25000">
                <a:solidFill>
                  <a:srgbClr val="000000"/>
                </a:solidFill>
                <a:ea typeface="ＭＳ Ｐゴシック" pitchFamily="18" charset="-128"/>
                <a:cs typeface="Arial" pitchFamily="34" charset="0"/>
              </a:rPr>
              <a:t>μ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is 1.831E-5 Pa s.  L is the unit cell thickness. Fabric permeability (</a:t>
            </a:r>
            <a:r>
              <a:rPr lang="en-GB" sz="2000" i="1" baseline="-25000">
                <a:solidFill>
                  <a:srgbClr val="000000"/>
                </a:solidFill>
                <a:ea typeface="ＭＳ Ｐゴシック" pitchFamily="18" charset="-128"/>
              </a:rPr>
              <a:t>k</a:t>
            </a:r>
            <a:r>
              <a:rPr lang="en-GB" sz="2000" baseline="-25000">
                <a:solidFill>
                  <a:srgbClr val="000000"/>
                </a:solidFill>
                <a:ea typeface="ＭＳ Ｐゴシック" pitchFamily="18" charset="-128"/>
              </a:rPr>
              <a:t>) follows Darcy’s law </a:t>
            </a:r>
            <a:endParaRPr lang="en-GB" sz="2000" b="1" baseline="-25000">
              <a:solidFill>
                <a:srgbClr val="000000"/>
              </a:solidFill>
              <a:ea typeface="ＭＳ Ｐゴシック" pitchFamily="18" charset="-128"/>
            </a:endParaRPr>
          </a:p>
        </p:txBody>
      </p:sp>
      <p:pic>
        <p:nvPicPr>
          <p:cNvPr id="578565" name="Picture 5" descr="lauch pos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1880" y="1772816"/>
            <a:ext cx="339725" cy="339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78567" name="Object 7"/>
          <p:cNvGraphicFramePr>
            <a:graphicFrameLocks noChangeAspect="1"/>
          </p:cNvGraphicFramePr>
          <p:nvPr>
            <p:extLst/>
          </p:nvPr>
        </p:nvGraphicFramePr>
        <p:xfrm>
          <a:off x="2699792" y="3789040"/>
          <a:ext cx="2841955" cy="12169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53" name="Equation" r:id="rId4" imgW="977900" imgH="419100" progId="Equation.3">
                  <p:embed/>
                </p:oleObj>
              </mc:Choice>
              <mc:Fallback>
                <p:oleObj name="Equation" r:id="rId4" imgW="9779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789040"/>
                        <a:ext cx="2841955" cy="121699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8114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342975"/>
            <a:ext cx="4019550" cy="2387600"/>
          </a:xfrm>
        </p:spPr>
        <p:txBody>
          <a:bodyPr/>
          <a:lstStyle/>
          <a:p>
            <a:r>
              <a:rPr lang="en-GB" dirty="0" smtClean="0"/>
              <a:t>Automatic Generation of Weaves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44107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Textiles</a:t>
            </a:r>
            <a:endParaRPr lang="en-GB" dirty="0"/>
          </a:p>
        </p:txBody>
      </p:sp>
      <p:pic>
        <p:nvPicPr>
          <p:cNvPr id="3" name="Picture 2"/>
          <p:cNvPicPr/>
          <p:nvPr/>
        </p:nvPicPr>
        <p:blipFill rotWithShape="1">
          <a:blip r:embed="rId2"/>
          <a:srcRect l="34461" t="34561" r="7217" b="29831"/>
          <a:stretch/>
        </p:blipFill>
        <p:spPr bwMode="auto">
          <a:xfrm>
            <a:off x="1257934" y="2935287"/>
            <a:ext cx="6514465" cy="238918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38150" y="1114425"/>
            <a:ext cx="81248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Predefined weave patterns are generated using classes which use </a:t>
            </a:r>
            <a:r>
              <a:rPr lang="en-GB" sz="2400" dirty="0" err="1" smtClean="0">
                <a:latin typeface="Calibri" panose="020F0502020204030204" pitchFamily="34" charset="0"/>
              </a:rPr>
              <a:t>Ctextile</a:t>
            </a:r>
            <a:r>
              <a:rPr lang="en-GB" sz="2400" dirty="0" smtClean="0">
                <a:latin typeface="Calibri" panose="020F0502020204030204" pitchFamily="34" charset="0"/>
              </a:rPr>
              <a:t> as a base class. They are used to input weave pattern information which then automatically generate the yarns. </a:t>
            </a:r>
          </a:p>
        </p:txBody>
      </p:sp>
    </p:spTree>
    <p:extLst>
      <p:ext uri="{BB962C8B-B14F-4D97-AF65-F5344CB8AC3E}">
        <p14:creationId xmlns:p14="http://schemas.microsoft.com/office/powerpoint/2010/main" val="413888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</p:spTree>
    <p:extLst>
      <p:ext uri="{BB962C8B-B14F-4D97-AF65-F5344CB8AC3E}">
        <p14:creationId xmlns:p14="http://schemas.microsoft.com/office/powerpoint/2010/main" val="2636439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CTextileWeave2D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2900" y="1085850"/>
            <a:ext cx="8134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</a:rPr>
              <a:t>The 2D wizard in the </a:t>
            </a:r>
            <a:r>
              <a:rPr lang="en-GB" sz="2400" dirty="0" err="1" smtClean="0">
                <a:latin typeface="Calibri" panose="020F0502020204030204" pitchFamily="34" charset="0"/>
              </a:rPr>
              <a:t>TexGen</a:t>
            </a:r>
            <a:r>
              <a:rPr lang="en-GB" sz="2400" dirty="0" smtClean="0">
                <a:latin typeface="Calibri" panose="020F0502020204030204" pitchFamily="34" charset="0"/>
              </a:rPr>
              <a:t> GUI creates weaves using the CTextileWeave2D class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8334" y="2740965"/>
            <a:ext cx="2092463" cy="1684667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6560" y="2992437"/>
            <a:ext cx="3649980" cy="1539240"/>
          </a:xfrm>
          <a:prstGeom prst="rect">
            <a:avLst/>
          </a:prstGeom>
          <a:noFill/>
        </p:spPr>
      </p:pic>
      <p:sp>
        <p:nvSpPr>
          <p:cNvPr id="7" name="Text Box 15"/>
          <p:cNvSpPr txBox="1"/>
          <p:nvPr/>
        </p:nvSpPr>
        <p:spPr>
          <a:xfrm>
            <a:off x="450215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0 , 0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8" name="Text Box 16"/>
          <p:cNvSpPr txBox="1"/>
          <p:nvPr/>
        </p:nvSpPr>
        <p:spPr>
          <a:xfrm>
            <a:off x="6150610" y="421417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1 , 0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9" name="Text Box 18"/>
          <p:cNvSpPr txBox="1"/>
          <p:nvPr/>
        </p:nvSpPr>
        <p:spPr>
          <a:xfrm>
            <a:off x="6036310" y="346995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1 , 1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0" name="Text Box 22"/>
          <p:cNvSpPr txBox="1"/>
          <p:nvPr/>
        </p:nvSpPr>
        <p:spPr>
          <a:xfrm>
            <a:off x="7221220" y="400272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1" name="Text Box 23"/>
          <p:cNvSpPr txBox="1"/>
          <p:nvPr/>
        </p:nvSpPr>
        <p:spPr>
          <a:xfrm>
            <a:off x="7221220" y="3398837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Warp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2" name="Text Box 24"/>
          <p:cNvSpPr txBox="1"/>
          <p:nvPr/>
        </p:nvSpPr>
        <p:spPr>
          <a:xfrm>
            <a:off x="4518025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0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3" name="Text Box 25"/>
          <p:cNvSpPr txBox="1"/>
          <p:nvPr/>
        </p:nvSpPr>
        <p:spPr>
          <a:xfrm>
            <a:off x="5797550" y="3073082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>
                <a:solidFill>
                  <a:srgbClr val="FFFFFF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Weft 1</a:t>
            </a:r>
            <a:endParaRPr lang="en-GB" sz="120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4" name="Text Box 17"/>
          <p:cNvSpPr txBox="1"/>
          <p:nvPr/>
        </p:nvSpPr>
        <p:spPr>
          <a:xfrm>
            <a:off x="4657657" y="3432174"/>
            <a:ext cx="496570" cy="211455"/>
          </a:xfrm>
          <a:prstGeom prst="rect">
            <a:avLst/>
          </a:prstGeom>
          <a:noFill/>
          <a:ln w="6350"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>
              <a:spcAft>
                <a:spcPts val="0"/>
              </a:spcAft>
            </a:pPr>
            <a:r>
              <a:rPr lang="en-GB" sz="1200" dirty="0" smtClean="0">
                <a:solidFill>
                  <a:srgbClr val="FFFFFF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0 , 1</a:t>
            </a:r>
            <a:endParaRPr lang="en-GB" sz="1200" dirty="0"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342900" y="2085409"/>
            <a:ext cx="83343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Whether the warp and weft are up or down is stored for each </a:t>
            </a:r>
            <a:r>
              <a:rPr lang="en-GB" sz="2000" dirty="0" err="1" smtClean="0">
                <a:latin typeface="+mj-lt"/>
              </a:rPr>
              <a:t>x,y</a:t>
            </a:r>
            <a:r>
              <a:rPr lang="en-GB" sz="2000" dirty="0" smtClean="0">
                <a:latin typeface="+mj-lt"/>
              </a:rPr>
              <a:t> position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398895" y="4756467"/>
            <a:ext cx="1567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x, y position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 flipH="1" flipV="1">
            <a:off x="6284595" y="4425632"/>
            <a:ext cx="248285" cy="40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398577" y="5081974"/>
            <a:ext cx="263842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Values stored: 0, 1</a:t>
            </a:r>
          </a:p>
          <a:p>
            <a:r>
              <a:rPr lang="en-GB" sz="2000" dirty="0" smtClean="0">
                <a:latin typeface="+mj-lt"/>
              </a:rPr>
              <a:t>(Weft down, warp up)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34950" y="4628832"/>
            <a:ext cx="41751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Set using Weave Pattern dialog</a:t>
            </a:r>
            <a:endParaRPr lang="en-GB" sz="2000" b="1" dirty="0" smtClean="0">
              <a:latin typeface="Calibri" panose="020F050202020403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34950" y="4925744"/>
            <a:ext cx="17430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34950" y="5299600"/>
            <a:ext cx="501332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weave = CTextileWeave2D(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numWefts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,…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numWarps,spacing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thickness 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(0, 0)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weave.SwapPosition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(1, 1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254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2D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4353991"/>
              </p:ext>
            </p:extLst>
          </p:nvPr>
        </p:nvGraphicFramePr>
        <p:xfrm>
          <a:off x="1313814" y="3246437"/>
          <a:ext cx="6591934" cy="205454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647620">
                  <a:extLst>
                    <a:ext uri="{9D8B030D-6E8A-4147-A177-3AD203B41FA5}">
                      <a16:colId xmlns:a16="http://schemas.microsoft.com/office/drawing/2014/main" val="4210137654"/>
                    </a:ext>
                  </a:extLst>
                </a:gridCol>
                <a:gridCol w="1647620">
                  <a:extLst>
                    <a:ext uri="{9D8B030D-6E8A-4147-A177-3AD203B41FA5}">
                      <a16:colId xmlns:a16="http://schemas.microsoft.com/office/drawing/2014/main" val="327360662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1031567105"/>
                    </a:ext>
                  </a:extLst>
                </a:gridCol>
                <a:gridCol w="1648347">
                  <a:extLst>
                    <a:ext uri="{9D8B030D-6E8A-4147-A177-3AD203B41FA5}">
                      <a16:colId xmlns:a16="http://schemas.microsoft.com/office/drawing/2014/main" val="2158241674"/>
                    </a:ext>
                  </a:extLst>
                </a:gridCol>
              </a:tblGrid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 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 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/ cm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483528111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0.9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56889417"/>
                  </a:ext>
                </a:extLst>
              </a:tr>
              <a:tr h="302154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13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27841450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52169" y="1476375"/>
            <a:ext cx="7515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4x4 satin weave textile using the 2D weave wizard using the parameters in the table</a:t>
            </a:r>
          </a:p>
        </p:txBody>
      </p:sp>
    </p:spTree>
    <p:extLst>
      <p:ext uri="{BB962C8B-B14F-4D97-AF65-F5344CB8AC3E}">
        <p14:creationId xmlns:p14="http://schemas.microsoft.com/office/powerpoint/2010/main" val="1525127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Automatically Generated 3D Weaves</a:t>
            </a:r>
            <a:endParaRPr lang="en-GB" dirty="0"/>
          </a:p>
        </p:txBody>
      </p:sp>
      <p:sp>
        <p:nvSpPr>
          <p:cNvPr id="42" name="TextBox 41"/>
          <p:cNvSpPr txBox="1"/>
          <p:nvPr/>
        </p:nvSpPr>
        <p:spPr>
          <a:xfrm>
            <a:off x="266700" y="1028700"/>
            <a:ext cx="83629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These all use the CTextile3DWeave base class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66700" y="1885950"/>
            <a:ext cx="3695149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Creates a grid of points at the yarn crossovers, specified in the GUI by the Weave Pattern dialog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Each point may be warp, weft or no yarn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derived classes then automatically generate the yarn paths from this data</a:t>
            </a:r>
          </a:p>
          <a:p>
            <a:endParaRPr lang="en-GB" sz="2000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Textiles using the base class can be created using a Python script</a:t>
            </a:r>
          </a:p>
        </p:txBody>
      </p:sp>
      <p:grpSp>
        <p:nvGrpSpPr>
          <p:cNvPr id="44" name="Group 43"/>
          <p:cNvGrpSpPr/>
          <p:nvPr/>
        </p:nvGrpSpPr>
        <p:grpSpPr>
          <a:xfrm>
            <a:off x="4240113" y="2285557"/>
            <a:ext cx="4357349" cy="3707140"/>
            <a:chOff x="4544912" y="1294204"/>
            <a:chExt cx="4357349" cy="3707140"/>
          </a:xfrm>
        </p:grpSpPr>
        <p:pic>
          <p:nvPicPr>
            <p:cNvPr id="45" name="Picture 4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03228" y="1497580"/>
              <a:ext cx="3794234" cy="2739655"/>
            </a:xfrm>
            <a:prstGeom prst="rect">
              <a:avLst/>
            </a:prstGeom>
          </p:spPr>
        </p:pic>
        <p:grpSp>
          <p:nvGrpSpPr>
            <p:cNvPr id="46" name="Group 45"/>
            <p:cNvGrpSpPr/>
            <p:nvPr/>
          </p:nvGrpSpPr>
          <p:grpSpPr>
            <a:xfrm>
              <a:off x="4544912" y="2257092"/>
              <a:ext cx="776605" cy="1374244"/>
              <a:chOff x="-76033" y="-41387"/>
              <a:chExt cx="776963" cy="1374500"/>
            </a:xfrm>
          </p:grpSpPr>
          <p:sp>
            <p:nvSpPr>
              <p:cNvPr id="68" name="Text Box 465"/>
              <p:cNvSpPr txBox="1"/>
              <p:nvPr/>
            </p:nvSpPr>
            <p:spPr>
              <a:xfrm>
                <a:off x="148543" y="897090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1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69" name="Text Box 466"/>
              <p:cNvSpPr txBox="1"/>
              <p:nvPr/>
            </p:nvSpPr>
            <p:spPr>
              <a:xfrm>
                <a:off x="181445" y="303846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5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0" name="Text Box 467"/>
              <p:cNvSpPr txBox="1"/>
              <p:nvPr/>
            </p:nvSpPr>
            <p:spPr>
              <a:xfrm>
                <a:off x="159026" y="590651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3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1" name="Text Box 468"/>
              <p:cNvSpPr txBox="1"/>
              <p:nvPr/>
            </p:nvSpPr>
            <p:spPr>
              <a:xfrm>
                <a:off x="159026" y="-41387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en-GB" sz="1200" kern="0" dirty="0">
                    <a:solidFill>
                      <a:sysClr val="windowText" lastClr="000000"/>
                    </a:solidFill>
                    <a:latin typeface="Times New Roman" panose="02020603050405020304" pitchFamily="18" charset="0"/>
                    <a:ea typeface="Calibri" panose="020F0502020204030204" pitchFamily="34" charset="0"/>
                  </a:rPr>
                  <a:t>7</a:t>
                </a:r>
                <a:endPara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  <p:sp>
            <p:nvSpPr>
              <p:cNvPr id="72" name="Text Box 469"/>
              <p:cNvSpPr txBox="1"/>
              <p:nvPr/>
            </p:nvSpPr>
            <p:spPr>
              <a:xfrm>
                <a:off x="159026" y="1057523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1200" b="0" i="0" u="none" strike="noStrike" kern="0" cap="none" spc="0" normalizeH="0" baseline="0" noProof="0" dirty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0</a:t>
                </a:r>
              </a:p>
            </p:txBody>
          </p:sp>
          <p:cxnSp>
            <p:nvCxnSpPr>
              <p:cNvPr id="73" name="Straight Arrow Connector 72"/>
              <p:cNvCxnSpPr/>
              <p:nvPr/>
            </p:nvCxnSpPr>
            <p:spPr>
              <a:xfrm>
                <a:off x="437322" y="8583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4" name="Straight Arrow Connector 73"/>
              <p:cNvCxnSpPr/>
              <p:nvPr/>
            </p:nvCxnSpPr>
            <p:spPr>
              <a:xfrm>
                <a:off x="478581" y="427835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5" name="Straight Arrow Connector 74"/>
              <p:cNvCxnSpPr/>
              <p:nvPr/>
            </p:nvCxnSpPr>
            <p:spPr>
              <a:xfrm>
                <a:off x="485030" y="1184744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6" name="Straight Arrow Connector 75"/>
              <p:cNvCxnSpPr/>
              <p:nvPr/>
            </p:nvCxnSpPr>
            <p:spPr>
              <a:xfrm>
                <a:off x="470742" y="1024311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cxnSp>
            <p:nvCxnSpPr>
              <p:cNvPr id="77" name="Straight Arrow Connector 76"/>
              <p:cNvCxnSpPr/>
              <p:nvPr/>
            </p:nvCxnSpPr>
            <p:spPr>
              <a:xfrm>
                <a:off x="461176" y="717872"/>
                <a:ext cx="2159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ysClr val="windowText" lastClr="000000"/>
                </a:solidFill>
                <a:prstDash val="solid"/>
                <a:tailEnd type="arrow"/>
              </a:ln>
              <a:effectLst/>
            </p:spPr>
          </p:cxnSp>
          <p:sp>
            <p:nvSpPr>
              <p:cNvPr id="78" name="Text Box 475"/>
              <p:cNvSpPr txBox="1"/>
              <p:nvPr/>
            </p:nvSpPr>
            <p:spPr>
              <a:xfrm>
                <a:off x="-76033" y="551475"/>
                <a:ext cx="414020" cy="275590"/>
              </a:xfrm>
              <a:prstGeom prst="rect">
                <a:avLst/>
              </a:prstGeom>
              <a:noFill/>
              <a:ln w="6350">
                <a:noFill/>
              </a:ln>
              <a:effectLst/>
            </p:spPr>
            <p:txBody>
              <a:bodyPr rot="0" spcFirstLastPara="0" vert="horz" wrap="square" lIns="18000" tIns="18000" rIns="18000" bIns="18000" numCol="1" spcCol="0" rtlCol="0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GB" sz="2000" b="0" i="1" u="none" strike="noStrike" kern="0" cap="none" spc="0" normalizeH="0" baseline="0" noProof="0" dirty="0" smtClean="0">
                    <a:ln>
                      <a:noFill/>
                    </a:ln>
                    <a:solidFill>
                      <a:sysClr val="windowText" lastClr="000000"/>
                    </a:solidFill>
                    <a:effectLst/>
                    <a:uLnTx/>
                    <a:uFillTx/>
                    <a:latin typeface="Times New Roman" panose="02020603050405020304" pitchFamily="18" charset="0"/>
                    <a:ea typeface="Calibri" panose="020F0502020204030204" pitchFamily="34" charset="0"/>
                    <a:cs typeface="+mn-cs"/>
                  </a:rPr>
                  <a:t>k</a:t>
                </a:r>
                <a:endParaRPr kumimoji="0" lang="en-GB" sz="20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endParaRPr>
              </a:p>
            </p:txBody>
          </p:sp>
        </p:grpSp>
        <p:cxnSp>
          <p:nvCxnSpPr>
            <p:cNvPr id="47" name="Straight Arrow Connector 46"/>
            <p:cNvCxnSpPr/>
            <p:nvPr/>
          </p:nvCxnSpPr>
          <p:spPr>
            <a:xfrm>
              <a:off x="5075313" y="2084744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48" name="Straight Arrow Connector 47"/>
            <p:cNvCxnSpPr/>
            <p:nvPr/>
          </p:nvCxnSpPr>
          <p:spPr>
            <a:xfrm>
              <a:off x="5054389" y="1948109"/>
              <a:ext cx="215801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49" name="Text Box 469"/>
            <p:cNvSpPr txBox="1"/>
            <p:nvPr/>
          </p:nvSpPr>
          <p:spPr>
            <a:xfrm>
              <a:off x="4751826" y="1829405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10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0" name="Text Box 469"/>
            <p:cNvSpPr txBox="1"/>
            <p:nvPr/>
          </p:nvSpPr>
          <p:spPr>
            <a:xfrm>
              <a:off x="4786869" y="1992524"/>
              <a:ext cx="413829" cy="293033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9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51" name="Straight Arrow Connector 50"/>
            <p:cNvCxnSpPr/>
            <p:nvPr/>
          </p:nvCxnSpPr>
          <p:spPr>
            <a:xfrm flipV="1">
              <a:off x="5419668" y="3631336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2" name="Straight Arrow Connector 51"/>
            <p:cNvCxnSpPr/>
            <p:nvPr/>
          </p:nvCxnSpPr>
          <p:spPr>
            <a:xfrm flipV="1">
              <a:off x="5695635" y="37837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V="1">
              <a:off x="6095170" y="3945148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cxnSp>
          <p:nvCxnSpPr>
            <p:cNvPr id="54" name="Straight Arrow Connector 53"/>
            <p:cNvCxnSpPr/>
            <p:nvPr/>
          </p:nvCxnSpPr>
          <p:spPr>
            <a:xfrm flipV="1">
              <a:off x="6700345" y="426152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55" name="Text Box 469"/>
            <p:cNvSpPr txBox="1"/>
            <p:nvPr/>
          </p:nvSpPr>
          <p:spPr>
            <a:xfrm>
              <a:off x="6493430" y="4618512"/>
              <a:ext cx="413829" cy="382832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0</a:t>
              </a:r>
            </a:p>
          </p:txBody>
        </p:sp>
        <p:sp>
          <p:nvSpPr>
            <p:cNvPr id="56" name="Text Box 469"/>
            <p:cNvSpPr txBox="1"/>
            <p:nvPr/>
          </p:nvSpPr>
          <p:spPr>
            <a:xfrm>
              <a:off x="5902549" y="4318614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7" name="Text Box 469"/>
            <p:cNvSpPr txBox="1"/>
            <p:nvPr/>
          </p:nvSpPr>
          <p:spPr>
            <a:xfrm>
              <a:off x="5488720" y="4099465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8" name="Text Box 469"/>
            <p:cNvSpPr txBox="1"/>
            <p:nvPr/>
          </p:nvSpPr>
          <p:spPr>
            <a:xfrm>
              <a:off x="5216100" y="3931008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1200" b="0" i="0" u="none" strike="noStrike" kern="0" cap="none" spc="0" normalizeH="0" baseline="0" noProof="0" dirty="0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3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59" name="Text Box 475"/>
            <p:cNvSpPr txBox="1"/>
            <p:nvPr/>
          </p:nvSpPr>
          <p:spPr>
            <a:xfrm>
              <a:off x="5570100" y="43721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2000" i="1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j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</a:endParaRPr>
            </a:p>
          </p:txBody>
        </p:sp>
        <p:cxnSp>
          <p:nvCxnSpPr>
            <p:cNvPr id="60" name="Straight Arrow Connector 59"/>
            <p:cNvCxnSpPr/>
            <p:nvPr/>
          </p:nvCxnSpPr>
          <p:spPr>
            <a:xfrm flipV="1">
              <a:off x="7607976" y="3936135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1" name="Text Box 469"/>
            <p:cNvSpPr txBox="1"/>
            <p:nvPr/>
          </p:nvSpPr>
          <p:spPr>
            <a:xfrm>
              <a:off x="7415355" y="4309601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1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cxnSp>
          <p:nvCxnSpPr>
            <p:cNvPr id="62" name="Straight Arrow Connector 61"/>
            <p:cNvCxnSpPr/>
            <p:nvPr/>
          </p:nvCxnSpPr>
          <p:spPr>
            <a:xfrm flipV="1">
              <a:off x="8322283" y="3717199"/>
              <a:ext cx="0" cy="322825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tailEnd type="arrow"/>
            </a:ln>
            <a:effectLst/>
          </p:spPr>
        </p:cxnSp>
        <p:sp>
          <p:nvSpPr>
            <p:cNvPr id="63" name="Text Box 469"/>
            <p:cNvSpPr txBox="1"/>
            <p:nvPr/>
          </p:nvSpPr>
          <p:spPr>
            <a:xfrm>
              <a:off x="8115368" y="4032929"/>
              <a:ext cx="413829" cy="27553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GB" sz="1200" kern="0" dirty="0">
                  <a:solidFill>
                    <a:sysClr val="windowText" lastClr="000000"/>
                  </a:solidFill>
                  <a:latin typeface="Times New Roman" panose="02020603050405020304" pitchFamily="18" charset="0"/>
                  <a:ea typeface="Calibri" panose="020F0502020204030204" pitchFamily="34" charset="0"/>
                </a:rPr>
                <a:t>2</a:t>
              </a:r>
              <a:endParaRPr kumimoji="0" lang="en-GB" sz="12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4" name="Text Box 475"/>
            <p:cNvSpPr txBox="1"/>
            <p:nvPr/>
          </p:nvSpPr>
          <p:spPr>
            <a:xfrm>
              <a:off x="7518188" y="4584354"/>
              <a:ext cx="413829" cy="376559"/>
            </a:xfrm>
            <a:prstGeom prst="rect">
              <a:avLst/>
            </a:prstGeom>
            <a:noFill/>
            <a:ln w="6350">
              <a:noFill/>
            </a:ln>
            <a:effectLst/>
          </p:spPr>
          <p:txBody>
            <a:bodyPr rot="0" spcFirstLastPara="0" vert="horz" wrap="square" lIns="18000" tIns="18000" rIns="18000" bIns="18000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GB" sz="2000" b="0" i="0" u="none" strike="noStrike" kern="0" cap="none" spc="0" normalizeH="0" baseline="0" noProof="0" dirty="0" err="1" smtClean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Times New Roman" panose="02020603050405020304" pitchFamily="18" charset="0"/>
                  <a:ea typeface="Calibri" panose="020F0502020204030204" pitchFamily="34" charset="0"/>
                  <a:cs typeface="+mn-cs"/>
                </a:rPr>
                <a:t>i</a:t>
              </a:r>
              <a:endParaRPr kumimoji="0" lang="en-GB" sz="20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7420304" y="1672132"/>
              <a:ext cx="394586" cy="2498566"/>
            </a:xfrm>
            <a:prstGeom prst="ellipse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2400" b="1" dirty="0">
                <a:latin typeface="+mj-lt"/>
              </a:endParaRPr>
            </a:p>
          </p:txBody>
        </p:sp>
        <p:cxnSp>
          <p:nvCxnSpPr>
            <p:cNvPr id="66" name="Straight Arrow Connector 65"/>
            <p:cNvCxnSpPr/>
            <p:nvPr/>
          </p:nvCxnSpPr>
          <p:spPr>
            <a:xfrm flipH="1">
              <a:off x="7725103" y="1497580"/>
              <a:ext cx="296702" cy="2576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8021805" y="1294204"/>
              <a:ext cx="880456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sz="1600" dirty="0" smtClean="0">
                  <a:latin typeface="Calibri" panose="020F0502020204030204" pitchFamily="34" charset="0"/>
                </a:rPr>
                <a:t>Cell(1,0)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326914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Exercise – Create 3D Orthogonal Weave</a:t>
            </a:r>
            <a:endParaRPr lang="en-GB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8007068"/>
              </p:ext>
            </p:extLst>
          </p:nvPr>
        </p:nvGraphicFramePr>
        <p:xfrm>
          <a:off x="1566545" y="3057524"/>
          <a:ext cx="6010910" cy="3195957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958850">
                  <a:extLst>
                    <a:ext uri="{9D8B030D-6E8A-4147-A177-3AD203B41FA5}">
                      <a16:colId xmlns:a16="http://schemas.microsoft.com/office/drawing/2014/main" val="1479219008"/>
                    </a:ext>
                  </a:extLst>
                </a:gridCol>
                <a:gridCol w="958850">
                  <a:extLst>
                    <a:ext uri="{9D8B030D-6E8A-4147-A177-3AD203B41FA5}">
                      <a16:colId xmlns:a16="http://schemas.microsoft.com/office/drawing/2014/main" val="1581305231"/>
                    </a:ext>
                  </a:extLst>
                </a:gridCol>
                <a:gridCol w="1178560">
                  <a:extLst>
                    <a:ext uri="{9D8B030D-6E8A-4147-A177-3AD203B41FA5}">
                      <a16:colId xmlns:a16="http://schemas.microsoft.com/office/drawing/2014/main" val="3636835123"/>
                    </a:ext>
                  </a:extLst>
                </a:gridCol>
                <a:gridCol w="1066800">
                  <a:extLst>
                    <a:ext uri="{9D8B030D-6E8A-4147-A177-3AD203B41FA5}">
                      <a16:colId xmlns:a16="http://schemas.microsoft.com/office/drawing/2014/main" val="3188287040"/>
                    </a:ext>
                  </a:extLst>
                </a:gridCol>
                <a:gridCol w="1076325">
                  <a:extLst>
                    <a:ext uri="{9D8B030D-6E8A-4147-A177-3AD203B41FA5}">
                      <a16:colId xmlns:a16="http://schemas.microsoft.com/office/drawing/2014/main" val="2976181251"/>
                    </a:ext>
                  </a:extLst>
                </a:gridCol>
                <a:gridCol w="771525">
                  <a:extLst>
                    <a:ext uri="{9D8B030D-6E8A-4147-A177-3AD203B41FA5}">
                      <a16:colId xmlns:a16="http://schemas.microsoft.com/office/drawing/2014/main" val="567506039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 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width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height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spacing /mm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Yarn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fibre diameter /</a:t>
                      </a: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mm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Fibres </a:t>
                      </a:r>
                      <a:r>
                        <a:rPr lang="en-GB" sz="1400" baseline="0" dirty="0">
                          <a:effectLst/>
                          <a:latin typeface="Calibri" panose="020F0502020204030204" pitchFamily="34" charset="0"/>
                        </a:rPr>
                        <a:t>per yarn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724246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Warp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0.35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5000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13428069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Weft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2.58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0.25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2.8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8000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7333151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Binder</a:t>
                      </a: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1.375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0.16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1.4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0.007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endParaRPr lang="en-GB" sz="1400" baseline="0" dirty="0" smtClean="0">
                        <a:effectLst/>
                        <a:latin typeface="Calibri" panose="020F0502020204030204" pitchFamily="34" charset="0"/>
                      </a:endParaRPr>
                    </a:p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GB" sz="1400" baseline="0" dirty="0" smtClean="0">
                          <a:effectLst/>
                          <a:latin typeface="Calibri" panose="020F0502020204030204" pitchFamily="34" charset="0"/>
                        </a:rPr>
                        <a:t>3500</a:t>
                      </a:r>
                      <a:endParaRPr lang="en-GB" sz="1400" baseline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79066835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814388" y="1059239"/>
            <a:ext cx="75152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Create a 3D orthogonal weave textile with 6 warp yarns (2 warp stacks to 1 binder yarn) and 4 weft yarn stacks.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3 yarns/weft stack, 2 yarns/warp stack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Textile thickness = 1.4mm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Use the table for remaining parameters</a:t>
            </a:r>
          </a:p>
        </p:txBody>
      </p:sp>
    </p:spTree>
    <p:extLst>
      <p:ext uri="{BB962C8B-B14F-4D97-AF65-F5344CB8AC3E}">
        <p14:creationId xmlns:p14="http://schemas.microsoft.com/office/powerpoint/2010/main" val="24956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85825"/>
            <a:ext cx="4019550" cy="2387600"/>
          </a:xfrm>
        </p:spPr>
        <p:txBody>
          <a:bodyPr/>
          <a:lstStyle/>
          <a:p>
            <a:r>
              <a:rPr lang="en-GB" dirty="0" smtClean="0"/>
              <a:t>Saving and Export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850073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Save  File Format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288925" y="939800"/>
            <a:ext cx="785812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</a:rPr>
              <a:t>t</a:t>
            </a:r>
            <a:r>
              <a:rPr lang="en-GB" sz="2400" dirty="0" smtClean="0">
                <a:latin typeface="+mj-lt"/>
              </a:rPr>
              <a:t>g3 file – basically a renamed xml file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Three versions containing different levels of data</a:t>
            </a: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Minimal – textile data only (generated by the weave classes)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Standard – textile and yarn data</a:t>
            </a:r>
          </a:p>
          <a:p>
            <a:pPr lvl="2"/>
            <a:endParaRPr lang="en-GB" sz="2400" dirty="0" smtClean="0">
              <a:latin typeface="+mj-lt"/>
            </a:endParaRPr>
          </a:p>
          <a:p>
            <a:pPr marL="1257300" lvl="2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Full – textile, yarn and mesh data</a:t>
            </a:r>
          </a:p>
        </p:txBody>
      </p:sp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927172" y="4204113"/>
            <a:ext cx="4176464" cy="1248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004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Implementation</a:t>
            </a:r>
            <a:endParaRPr lang="en-GB" dirty="0"/>
          </a:p>
        </p:txBody>
      </p:sp>
      <p:pic>
        <p:nvPicPr>
          <p:cNvPr id="3" name="Picture 2" descr="texgenmodules.dot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0500" y="2095500"/>
            <a:ext cx="7324725" cy="3990975"/>
          </a:xfrm>
          <a:prstGeom prst="rect">
            <a:avLst/>
          </a:prstGeom>
          <a:solidFill>
            <a:schemeClr val="accent5"/>
          </a:solidFill>
        </p:spPr>
      </p:pic>
      <p:sp>
        <p:nvSpPr>
          <p:cNvPr id="4" name="TextBox 3"/>
          <p:cNvSpPr txBox="1"/>
          <p:nvPr/>
        </p:nvSpPr>
        <p:spPr>
          <a:xfrm>
            <a:off x="336550" y="1264463"/>
            <a:ext cx="4338638" cy="120032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Modular -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Core functionality is in the core module, graphics are in a renderer module; if not using visualisation, the renderer doesn’t need to be built.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36550" y="3970338"/>
            <a:ext cx="3825875" cy="92333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GB" b="1" dirty="0">
                <a:latin typeface="Calibri" panose="020F0502020204030204" pitchFamily="34" charset="0"/>
              </a:rPr>
              <a:t>Platform independent </a:t>
            </a:r>
            <a:r>
              <a:rPr lang="en-GB" dirty="0">
                <a:latin typeface="Calibri" panose="020F0502020204030204" pitchFamily="34" charset="0"/>
              </a:rPr>
              <a:t>– Can be run on most  operating systems supported by the </a:t>
            </a:r>
            <a:r>
              <a:rPr lang="en-GB" dirty="0" err="1">
                <a:latin typeface="Calibri" panose="020F0502020204030204" pitchFamily="34" charset="0"/>
              </a:rPr>
              <a:t>Cmake</a:t>
            </a:r>
            <a:r>
              <a:rPr lang="en-GB" dirty="0">
                <a:latin typeface="Calibri" panose="020F0502020204030204" pitchFamily="34" charset="0"/>
              </a:rPr>
              <a:t> build system.</a:t>
            </a:r>
            <a:r>
              <a:rPr lang="en-GB" b="1" dirty="0">
                <a:latin typeface="Calibri" panose="020F0502020204030204" pitchFamily="34" charset="0"/>
              </a:rPr>
              <a:t>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6550" y="2755900"/>
            <a:ext cx="4059238" cy="92333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1pPr>
            <a:lvl2pPr marL="742950" indent="-28575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2pPr>
            <a:lvl3pPr marL="11430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3pPr>
            <a:lvl4pPr marL="16002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4pPr>
            <a:lvl5pPr marL="2057400" indent="-228600" algn="ctr" eaLnBrk="0" hangingPunct="0">
              <a:spcBef>
                <a:spcPct val="50000"/>
              </a:spcBef>
              <a:defRPr>
                <a:solidFill>
                  <a:srgbClr val="333399"/>
                </a:solidFill>
                <a:latin typeface="Verdana" pitchFamily="34" charset="0"/>
              </a:defRPr>
            </a:lvl5pPr>
            <a:lvl6pPr marL="25146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6pPr>
            <a:lvl7pPr marL="29718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7pPr>
            <a:lvl8pPr marL="34290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8pPr>
            <a:lvl9pPr marL="3886200" indent="-228600" algn="ctr" eaLnBrk="0" fontAlgn="base" hangingPunct="0">
              <a:spcBef>
                <a:spcPct val="50000"/>
              </a:spcBef>
              <a:spcAft>
                <a:spcPct val="0"/>
              </a:spcAft>
              <a:defRPr>
                <a:solidFill>
                  <a:srgbClr val="333399"/>
                </a:solidFill>
                <a:latin typeface="Verdana" pitchFamily="34" charset="0"/>
              </a:defRPr>
            </a:lvl9pPr>
          </a:lstStyle>
          <a:p>
            <a:pPr algn="l" eaLnBrk="1" hangingPunct="1">
              <a:defRPr/>
            </a:pPr>
            <a:r>
              <a:rPr lang="en-GB" b="1" dirty="0" smtClean="0">
                <a:solidFill>
                  <a:schemeClr val="tx1"/>
                </a:solidFill>
                <a:latin typeface="Calibri" panose="020F0502020204030204" pitchFamily="34" charset="0"/>
              </a:rPr>
              <a:t>Flexible</a:t>
            </a:r>
            <a:r>
              <a:rPr lang="en-GB" b="1" dirty="0" smtClean="0">
                <a:solidFill>
                  <a:schemeClr val="tx1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Calibri" panose="020F0502020204030204" pitchFamily="34" charset="0"/>
              </a:rPr>
              <a:t> – </a:t>
            </a:r>
            <a:r>
              <a:rPr lang="en-GB" dirty="0" smtClean="0">
                <a:solidFill>
                  <a:schemeClr val="tx1"/>
                </a:solidFill>
                <a:latin typeface="Calibri" panose="020F0502020204030204" pitchFamily="34" charset="0"/>
              </a:rPr>
              <a:t>Can be used with the GUI, using SWIG generated Python code or used as a library of C++ functions</a:t>
            </a:r>
            <a:endParaRPr lang="en-GB" b="1" dirty="0" smtClean="0">
              <a:solidFill>
                <a:schemeClr val="tx1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476521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Saving Images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704850" y="1419225"/>
            <a:ext cx="791527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Outputting 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File -&gt; Save Screenshot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Saves as .</a:t>
            </a:r>
            <a:r>
              <a:rPr lang="en-GB" sz="2400" dirty="0" err="1" smtClean="0">
                <a:latin typeface="+mj-lt"/>
              </a:rPr>
              <a:t>png</a:t>
            </a:r>
            <a:r>
              <a:rPr lang="en-GB" sz="2400" dirty="0" smtClean="0">
                <a:latin typeface="+mj-lt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Increase magnification to export with higher resolution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 Render-&gt;Change Background Colour to change to white (or desired) background</a:t>
            </a:r>
          </a:p>
        </p:txBody>
      </p:sp>
    </p:spTree>
    <p:extLst>
      <p:ext uri="{BB962C8B-B14F-4D97-AF65-F5344CB8AC3E}">
        <p14:creationId xmlns:p14="http://schemas.microsoft.com/office/powerpoint/2010/main" val="2562323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Properties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53020" y="1038225"/>
            <a:ext cx="8220075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To export element volume fractions set up yarn properties, either for whole textile (all yarns same) or individual yarns</a:t>
            </a:r>
          </a:p>
          <a:p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dirty="0" smtClean="0">
                <a:latin typeface="+mj-lt"/>
              </a:rPr>
              <a:t>Requires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Total fibre area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density and yarn linear density</a:t>
            </a:r>
          </a:p>
          <a:p>
            <a:r>
              <a:rPr lang="en-GB" sz="2000" dirty="0" smtClean="0">
                <a:latin typeface="+mj-lt"/>
              </a:rPr>
              <a:t>Or</a:t>
            </a:r>
          </a:p>
          <a:p>
            <a:r>
              <a:rPr lang="en-GB" sz="2000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Fibre diameter and number of fibres per yarn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53020" y="4216297"/>
            <a:ext cx="85998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smtClean="0">
                <a:latin typeface="+mj-lt"/>
              </a:rPr>
              <a:t>Mechanical properties</a:t>
            </a:r>
          </a:p>
          <a:p>
            <a:r>
              <a:rPr lang="en-GB" sz="2000" dirty="0" smtClean="0">
                <a:latin typeface="+mj-lt"/>
              </a:rPr>
              <a:t>Select required yarns then </a:t>
            </a:r>
            <a:r>
              <a:rPr lang="en-GB" sz="2000" i="1" dirty="0" smtClean="0">
                <a:latin typeface="+mj-lt"/>
              </a:rPr>
              <a:t>Modeller -&gt; Assign Yarn Properties</a:t>
            </a:r>
          </a:p>
          <a:p>
            <a:r>
              <a:rPr lang="en-GB" sz="2000" i="1" dirty="0">
                <a:latin typeface="+mj-lt"/>
              </a:rPr>
              <a:t>	</a:t>
            </a:r>
            <a:r>
              <a:rPr lang="en-GB" sz="2000" dirty="0" smtClean="0">
                <a:latin typeface="+mj-lt"/>
              </a:rPr>
              <a:t>to set Young’s modulus, Shear modulus, Poisson’s ratio and 	coefficient of thermal expansion</a:t>
            </a:r>
          </a:p>
          <a:p>
            <a:r>
              <a:rPr lang="en-GB" sz="2000" dirty="0" smtClean="0">
                <a:latin typeface="+mj-lt"/>
              </a:rPr>
              <a:t>Select </a:t>
            </a:r>
            <a:r>
              <a:rPr lang="en-GB" sz="2000" i="1" dirty="0" smtClean="0">
                <a:latin typeface="+mj-lt"/>
              </a:rPr>
              <a:t>Modeller -&gt; Assign Matrix Properties </a:t>
            </a:r>
            <a:r>
              <a:rPr lang="en-GB" sz="2000" dirty="0" smtClean="0">
                <a:latin typeface="+mj-lt"/>
              </a:rPr>
              <a:t> to set matrix properties</a:t>
            </a:r>
          </a:p>
        </p:txBody>
      </p:sp>
    </p:spTree>
    <p:extLst>
      <p:ext uri="{BB962C8B-B14F-4D97-AF65-F5344CB8AC3E}">
        <p14:creationId xmlns:p14="http://schemas.microsoft.com/office/powerpoint/2010/main" val="416428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Voxel Export</a:t>
            </a:r>
            <a:endParaRPr lang="en-GB" dirty="0"/>
          </a:p>
        </p:txBody>
      </p:sp>
      <p:pic>
        <p:nvPicPr>
          <p:cNvPr id="4" name="Picture 3" descr="Voxels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054320" y="3823897"/>
            <a:ext cx="1512168" cy="1049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1972" y="1105008"/>
            <a:ext cx="77213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solidFill>
                  <a:prstClr val="black"/>
                </a:solidFill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solidFill>
                  <a:prstClr val="black"/>
                </a:solidFill>
                <a:latin typeface="Calibri" panose="020F0502020204030204" pitchFamily="34" charset="0"/>
              </a:rPr>
              <a:t>File -&gt; Export -&gt; ABAQUS File -&gt; ABAQUS Voxel File</a:t>
            </a:r>
            <a:endParaRPr lang="en-GB" sz="2000" dirty="0" smtClean="0">
              <a:solidFill>
                <a:prstClr val="black"/>
              </a:solidFill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Hex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solidFill>
                  <a:prstClr val="black"/>
                </a:solidFill>
                <a:latin typeface="Calibri" panose="020F0502020204030204" pitchFamily="34" charset="0"/>
              </a:rPr>
              <a:t>Periodic boundary conditions and steps for extraction of material properties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prstClr val="black"/>
                </a:solidFill>
                <a:latin typeface="Calibri" panose="020F0502020204030204" pitchFamily="34" charset="0"/>
              </a:rPr>
              <a:t>http://texgen.sourceforge.net/index.php/Extraction_of_Material_Properties_using_Voxel_Meshing_and_Abaqus</a:t>
            </a:r>
          </a:p>
        </p:txBody>
      </p:sp>
      <p:pic>
        <p:nvPicPr>
          <p:cNvPr id="8" name="Picture 7" descr="VoxelYarns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54880" y="3266922"/>
            <a:ext cx="4098735" cy="21634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48" y="3214167"/>
            <a:ext cx="2001663" cy="226898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1972" y="5653320"/>
            <a:ext cx="771665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All ABAQUS exports include additional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ori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and .</a:t>
            </a:r>
            <a:r>
              <a:rPr lang="en-GB" dirty="0" err="1">
                <a:solidFill>
                  <a:prstClr val="black"/>
                </a:solidFill>
                <a:latin typeface="Calibri" panose="020F0502020204030204" pitchFamily="34" charset="0"/>
              </a:rPr>
              <a:t>eld</a:t>
            </a:r>
            <a:r>
              <a:rPr lang="en-GB" dirty="0">
                <a:solidFill>
                  <a:prstClr val="black"/>
                </a:solidFill>
                <a:latin typeface="Calibri" panose="020F0502020204030204" pitchFamily="34" charset="0"/>
              </a:rPr>
              <a:t> files containing element orientation, fibre volume fraction and yarn information</a:t>
            </a:r>
            <a:r>
              <a:rPr lang="en-GB" dirty="0" smtClean="0">
                <a:solidFill>
                  <a:prstClr val="black"/>
                </a:solidFill>
                <a:latin typeface="Calibri" panose="020F0502020204030204" pitchFamily="34" charset="0"/>
              </a:rPr>
              <a:t>.</a:t>
            </a:r>
            <a:endParaRPr lang="en-GB" dirty="0">
              <a:solidFill>
                <a:prstClr val="black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0522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ABAQUS Dry Fibre Export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679722" y="1235077"/>
            <a:ext cx="812137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ABAQUS File -&gt; ABAQUS </a:t>
            </a:r>
            <a:r>
              <a:rPr lang="en-GB" sz="2000" i="1" dirty="0" smtClean="0">
                <a:latin typeface="Calibri" panose="020F0502020204030204" pitchFamily="34" charset="0"/>
              </a:rPr>
              <a:t>Dry </a:t>
            </a:r>
            <a:r>
              <a:rPr lang="en-GB" sz="2000" i="1" dirty="0" err="1" smtClean="0">
                <a:latin typeface="Calibri" panose="020F0502020204030204" pitchFamily="34" charset="0"/>
              </a:rPr>
              <a:t>FibreFile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Conformal mesh using hex and wedge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Uses weave pattern information to generate contact surfaces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Correction for small intersections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4" name="Picture 3" descr="DryFibre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82108" y="2927816"/>
            <a:ext cx="4320480" cy="23730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250" y="3236288"/>
            <a:ext cx="2206949" cy="175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1783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Conformal Mesh</a:t>
            </a:r>
            <a:endParaRPr lang="en-GB" dirty="0"/>
          </a:p>
        </p:txBody>
      </p:sp>
      <p:pic>
        <p:nvPicPr>
          <p:cNvPr id="3" name="Shape 13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409134" y="850021"/>
            <a:ext cx="2163366" cy="3160006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342900" y="921919"/>
            <a:ext cx="451469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2000" b="1" dirty="0" smtClean="0">
                <a:latin typeface="Calibri" panose="020F0502020204030204" pitchFamily="34" charset="0"/>
              </a:rPr>
              <a:t>Volume Mesh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</a:t>
            </a:r>
            <a:r>
              <a:rPr lang="en-GB" b="1" dirty="0">
                <a:latin typeface="Calibri" panose="020F0502020204030204" pitchFamily="34" charset="0"/>
              </a:rPr>
              <a:t>: </a:t>
            </a:r>
            <a:r>
              <a:rPr lang="en-GB" dirty="0">
                <a:latin typeface="Calibri" panose="020F0502020204030204" pitchFamily="34" charset="0"/>
              </a:rPr>
              <a:t>Select </a:t>
            </a:r>
            <a:r>
              <a:rPr lang="en-GB" i="1" dirty="0">
                <a:latin typeface="Calibri" panose="020F0502020204030204" pitchFamily="34" charset="0"/>
              </a:rPr>
              <a:t>File -&gt; Export -&gt; </a:t>
            </a:r>
            <a:r>
              <a:rPr lang="en-GB" i="1" dirty="0" smtClean="0">
                <a:latin typeface="Calibri" panose="020F0502020204030204" pitchFamily="34" charset="0"/>
              </a:rPr>
              <a:t>Volume Mesh</a:t>
            </a:r>
            <a:endParaRPr lang="en-GB" dirty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latin typeface="Calibri" panose="020F0502020204030204" pitchFamily="34" charset="0"/>
              </a:rPr>
              <a:t>T</a:t>
            </a:r>
            <a:r>
              <a:rPr lang="en-GB" dirty="0" smtClean="0">
                <a:latin typeface="Calibri" panose="020F0502020204030204" pitchFamily="34" charset="0"/>
              </a:rPr>
              <a:t>etrahedral elements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 or .</a:t>
            </a:r>
            <a:r>
              <a:rPr lang="en-GB" dirty="0" err="1" smtClean="0">
                <a:latin typeface="Calibri" panose="020F0502020204030204" pitchFamily="34" charset="0"/>
              </a:rPr>
              <a:t>vtu</a:t>
            </a:r>
            <a:endParaRPr lang="en-GB" dirty="0" smtClean="0">
              <a:latin typeface="Calibri" panose="020F050202020403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Works best for 2D weaves</a:t>
            </a:r>
            <a:endParaRPr lang="en-GB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1454" y="850021"/>
            <a:ext cx="1436927" cy="272067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173" y="3321399"/>
            <a:ext cx="2667000" cy="184555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86" y="4922303"/>
            <a:ext cx="2466974" cy="170713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062" y="4549150"/>
            <a:ext cx="1795531" cy="12178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020482" y="3850018"/>
            <a:ext cx="4033767" cy="26161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 err="1" smtClean="0">
                <a:latin typeface="Calibri" panose="020F0502020204030204" pitchFamily="34" charset="0"/>
              </a:rPr>
              <a:t>Tetgen</a:t>
            </a:r>
            <a:r>
              <a:rPr lang="en-GB" sz="2000" b="1" dirty="0" smtClean="0">
                <a:latin typeface="Calibri" panose="020F0502020204030204" pitchFamily="34" charset="0"/>
              </a:rPr>
              <a:t> Export</a:t>
            </a:r>
          </a:p>
          <a:p>
            <a:r>
              <a:rPr lang="en-GB" b="1" dirty="0" smtClean="0">
                <a:latin typeface="Calibri" panose="020F0502020204030204" pitchFamily="34" charset="0"/>
              </a:rPr>
              <a:t>GUI: </a:t>
            </a:r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File -&gt; Export -&gt; </a:t>
            </a:r>
            <a:r>
              <a:rPr lang="en-GB" i="1" dirty="0" err="1" smtClean="0">
                <a:latin typeface="Calibri" panose="020F0502020204030204" pitchFamily="34" charset="0"/>
              </a:rPr>
              <a:t>Tetgen</a:t>
            </a:r>
            <a:r>
              <a:rPr lang="en-GB" i="1" dirty="0" smtClean="0">
                <a:latin typeface="Calibri" panose="020F0502020204030204" pitchFamily="34" charset="0"/>
              </a:rPr>
              <a:t> Mesh</a:t>
            </a:r>
            <a:endParaRPr lang="en-GB" b="1" dirty="0" smtClean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Tetrahedral 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Save as ABAQUS .</a:t>
            </a:r>
            <a:r>
              <a:rPr lang="en-GB" dirty="0" err="1" smtClean="0">
                <a:latin typeface="Calibri" panose="020F0502020204030204" pitchFamily="34" charset="0"/>
              </a:rPr>
              <a:t>inp</a:t>
            </a:r>
            <a:r>
              <a:rPr lang="en-GB" dirty="0" smtClean="0">
                <a:latin typeface="Calibri" panose="020F0502020204030204" pitchFamily="34" charset="0"/>
              </a:rPr>
              <a:t>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May need to introduce gap between yarns for export to be successful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Uses </a:t>
            </a:r>
            <a:r>
              <a:rPr lang="en-GB" dirty="0" err="1" smtClean="0">
                <a:latin typeface="Calibri" panose="020F0502020204030204" pitchFamily="34" charset="0"/>
              </a:rPr>
              <a:t>Tetgen</a:t>
            </a:r>
            <a:r>
              <a:rPr lang="en-GB" dirty="0">
                <a:latin typeface="Calibri" panose="020F0502020204030204" pitchFamily="34" charset="0"/>
              </a:rPr>
              <a:t> </a:t>
            </a:r>
            <a:r>
              <a:rPr lang="en-GB" dirty="0" smtClean="0">
                <a:latin typeface="Calibri" panose="020F0502020204030204" pitchFamily="34" charset="0"/>
              </a:rPr>
              <a:t>library: http</a:t>
            </a:r>
            <a:r>
              <a:rPr lang="en-GB" dirty="0">
                <a:latin typeface="Calibri" panose="020F0502020204030204" pitchFamily="34" charset="0"/>
              </a:rPr>
              <a:t>://wias-berlin.de/software/index.jsp?id=TetGen&amp;lang=1</a:t>
            </a:r>
            <a:endParaRPr lang="en-GB" dirty="0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968697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876994"/>
            <a:ext cx="79724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The geometry alone can be exported in IGES, STEP or 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format. No orientations, volume fractions or properties are exported.</a:t>
            </a:r>
          </a:p>
        </p:txBody>
      </p:sp>
      <p:sp>
        <p:nvSpPr>
          <p:cNvPr id="4" name="Rectangle 3"/>
          <p:cNvSpPr/>
          <p:nvPr/>
        </p:nvSpPr>
        <p:spPr>
          <a:xfrm>
            <a:off x="447675" y="2397495"/>
            <a:ext cx="39572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IGES File</a:t>
            </a:r>
          </a:p>
          <a:p>
            <a:r>
              <a:rPr lang="en-GB" sz="2000" i="1" dirty="0">
                <a:latin typeface="Calibri" panose="020F0502020204030204" pitchFamily="34" charset="0"/>
              </a:rPr>
              <a:t>	</a:t>
            </a:r>
            <a:r>
              <a:rPr lang="en-GB" sz="2000" i="1" dirty="0" smtClean="0">
                <a:latin typeface="Calibri" panose="020F0502020204030204" pitchFamily="34" charset="0"/>
              </a:rPr>
              <a:t>or -&gt; STEP File</a:t>
            </a:r>
            <a:endParaRPr lang="en-GB" sz="20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264" y="2077323"/>
            <a:ext cx="1657962" cy="172927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47675" y="3105381"/>
            <a:ext cx="59245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This option uses the </a:t>
            </a:r>
            <a:r>
              <a:rPr lang="en-GB" sz="2000" dirty="0" err="1" smtClean="0">
                <a:latin typeface="Calibri" panose="020F0502020204030204" pitchFamily="34" charset="0"/>
              </a:rPr>
              <a:t>OpenCASCADE</a:t>
            </a:r>
            <a:r>
              <a:rPr lang="en-GB" sz="2000" dirty="0" smtClean="0">
                <a:latin typeface="Calibri" panose="020F0502020204030204" pitchFamily="34" charset="0"/>
              </a:rPr>
              <a:t> library.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The ‘Smooth’ option may be unsuccessful for more complex geometries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‘Join Yarn Sections’ will remove joins at repeat boundaries but is </a:t>
            </a:r>
            <a:r>
              <a:rPr lang="en-GB" sz="2000" u="sng" dirty="0" smtClean="0">
                <a:latin typeface="Calibri" panose="020F0502020204030204" pitchFamily="34" charset="0"/>
              </a:rPr>
              <a:t>much</a:t>
            </a:r>
            <a:r>
              <a:rPr lang="en-GB" sz="2000" dirty="0" smtClean="0">
                <a:latin typeface="Calibri" panose="020F0502020204030204" pitchFamily="34" charset="0"/>
              </a:rPr>
              <a:t> slower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47674" y="5066294"/>
            <a:ext cx="78295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>
                <a:latin typeface="Calibri" panose="020F0502020204030204" pitchFamily="34" charset="0"/>
              </a:rPr>
              <a:t>File -&gt; Export -&gt; </a:t>
            </a:r>
            <a:r>
              <a:rPr lang="en-GB" sz="2000" i="1" dirty="0" smtClean="0">
                <a:latin typeface="Calibri" panose="020F0502020204030204" pitchFamily="34" charset="0"/>
              </a:rPr>
              <a:t>Surface Mesh</a:t>
            </a:r>
            <a:endParaRPr lang="en-GB" sz="2000" i="1" dirty="0">
              <a:latin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Exports the surface mesh as displayed by </a:t>
            </a:r>
            <a:r>
              <a:rPr lang="en-GB" sz="2000" i="1" dirty="0" smtClean="0">
                <a:latin typeface="Calibri" panose="020F0502020204030204" pitchFamily="34" charset="0"/>
              </a:rPr>
              <a:t>Rendering -&gt; X-Ray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Saves in .</a:t>
            </a:r>
            <a:r>
              <a:rPr lang="en-GB" sz="2000" dirty="0" err="1" smtClean="0">
                <a:latin typeface="Calibri" panose="020F0502020204030204" pitchFamily="34" charset="0"/>
              </a:rPr>
              <a:t>vtu</a:t>
            </a:r>
            <a:r>
              <a:rPr lang="en-GB" sz="2000" dirty="0" smtClean="0">
                <a:latin typeface="Calibri" panose="020F0502020204030204" pitchFamily="34" charset="0"/>
              </a:rPr>
              <a:t> or .</a:t>
            </a:r>
            <a:r>
              <a:rPr lang="en-GB" sz="2000" dirty="0" err="1" smtClean="0">
                <a:latin typeface="Calibri" panose="020F0502020204030204" pitchFamily="34" charset="0"/>
              </a:rPr>
              <a:t>stl</a:t>
            </a:r>
            <a:r>
              <a:rPr lang="en-GB" sz="2000" dirty="0" smtClean="0">
                <a:latin typeface="Calibri" panose="020F0502020204030204" pitchFamily="34" charset="0"/>
              </a:rPr>
              <a:t> format</a:t>
            </a:r>
          </a:p>
        </p:txBody>
      </p:sp>
    </p:spTree>
    <p:extLst>
      <p:ext uri="{BB962C8B-B14F-4D97-AF65-F5344CB8AC3E}">
        <p14:creationId xmlns:p14="http://schemas.microsoft.com/office/powerpoint/2010/main" val="3029494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Geometry Export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991914"/>
            <a:ext cx="782002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IGES and STEP export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Uses </a:t>
            </a:r>
            <a:r>
              <a:rPr lang="en-GB" sz="2400" dirty="0" err="1" smtClean="0">
                <a:latin typeface="+mj-lt"/>
              </a:rPr>
              <a:t>OpenCASCADE</a:t>
            </a:r>
            <a:r>
              <a:rPr lang="en-GB" sz="2400" dirty="0" smtClean="0">
                <a:latin typeface="+mj-lt"/>
              </a:rPr>
              <a:t> package to generate these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Exports only the geometry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Lose any orientation and volume fraction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23850" y="2877653"/>
            <a:ext cx="856790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Surface Mesh </a:t>
            </a:r>
            <a:r>
              <a:rPr lang="en-GB" sz="2400" dirty="0" err="1" smtClean="0">
                <a:latin typeface="+mj-lt"/>
              </a:rPr>
              <a:t>exportExports</a:t>
            </a:r>
            <a:r>
              <a:rPr lang="en-GB" sz="2400" dirty="0" smtClean="0">
                <a:latin typeface="+mj-lt"/>
              </a:rPr>
              <a:t> the surface mesh as shown by the Rendering -&gt; X-Ray 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Surface </a:t>
            </a:r>
            <a:r>
              <a:rPr lang="en-GB" sz="2400" dirty="0">
                <a:latin typeface="+mj-lt"/>
              </a:rPr>
              <a:t>mesh as shown by the Rendering -&gt; X-Ray </a:t>
            </a:r>
            <a:r>
              <a:rPr lang="en-GB" sz="2400" dirty="0" smtClean="0">
                <a:latin typeface="+mj-lt"/>
              </a:rPr>
              <a:t>option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Export with or without the domain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VTK unstructured grid file (.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ASCII or binary STL file (.</a:t>
            </a:r>
            <a:r>
              <a:rPr lang="en-GB" sz="2400" dirty="0" err="1" smtClean="0">
                <a:latin typeface="+mj-lt"/>
              </a:rPr>
              <a:t>stl</a:t>
            </a:r>
            <a:r>
              <a:rPr lang="en-GB" sz="2400" dirty="0" smtClean="0">
                <a:latin typeface="+mj-lt"/>
              </a:rPr>
              <a:t> or .</a:t>
            </a:r>
            <a:r>
              <a:rPr lang="en-GB" sz="2400" dirty="0" err="1" smtClean="0">
                <a:latin typeface="+mj-lt"/>
              </a:rPr>
              <a:t>stlb</a:t>
            </a:r>
            <a:r>
              <a:rPr lang="en-GB" sz="2400" dirty="0" smtClean="0">
                <a:latin typeface="+mj-lt"/>
              </a:rPr>
              <a:t>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err="1" smtClean="0">
                <a:latin typeface="+mj-lt"/>
              </a:rPr>
              <a:t>SCIRun</a:t>
            </a:r>
            <a:r>
              <a:rPr lang="en-GB" sz="2400" dirty="0" smtClean="0">
                <a:latin typeface="+mj-lt"/>
              </a:rPr>
              <a:t> file (.pts)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0665" y="4179898"/>
            <a:ext cx="3201087" cy="252973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571749" y="5716972"/>
            <a:ext cx="33242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.</a:t>
            </a:r>
            <a:r>
              <a:rPr lang="en-GB" sz="2400" dirty="0" err="1" smtClean="0">
                <a:latin typeface="+mj-lt"/>
              </a:rPr>
              <a:t>vtu</a:t>
            </a:r>
            <a:r>
              <a:rPr lang="en-GB" sz="2400" dirty="0" smtClean="0">
                <a:latin typeface="+mj-lt"/>
              </a:rPr>
              <a:t> surface mesh displayed in </a:t>
            </a:r>
            <a:r>
              <a:rPr lang="en-GB" sz="2400" dirty="0" err="1" smtClean="0">
                <a:latin typeface="+mj-lt"/>
              </a:rPr>
              <a:t>Paraview</a:t>
            </a:r>
            <a:endParaRPr lang="en-GB" sz="2400" dirty="0" smtClean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90438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00100"/>
            <a:ext cx="4019550" cy="2387600"/>
          </a:xfrm>
        </p:spPr>
        <p:txBody>
          <a:bodyPr/>
          <a:lstStyle/>
          <a:p>
            <a:r>
              <a:rPr lang="en-GB" dirty="0" smtClean="0"/>
              <a:t>Manually creating textiles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36950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62225" y="2266775"/>
            <a:ext cx="4019550" cy="2387600"/>
          </a:xfrm>
        </p:spPr>
        <p:txBody>
          <a:bodyPr/>
          <a:lstStyle/>
          <a:p>
            <a:r>
              <a:rPr lang="en-GB" dirty="0" smtClean="0"/>
              <a:t>Python Scripting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81964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Documentation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85774" y="1962150"/>
            <a:ext cx="82962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User Guide for the </a:t>
            </a:r>
            <a:r>
              <a:rPr lang="en-GB" sz="2400" dirty="0" err="1" smtClean="0">
                <a:latin typeface="+mj-lt"/>
              </a:rPr>
              <a:t>TexGen</a:t>
            </a:r>
            <a:r>
              <a:rPr lang="en-GB" sz="2400" dirty="0" smtClean="0">
                <a:latin typeface="+mj-lt"/>
              </a:rPr>
              <a:t> GUI: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	</a:t>
            </a:r>
            <a:r>
              <a:rPr lang="en-GB" sz="2400" dirty="0" smtClean="0">
                <a:latin typeface="+mj-lt"/>
                <a:hlinkClick r:id="rId2"/>
              </a:rPr>
              <a:t>http</a:t>
            </a:r>
            <a:r>
              <a:rPr lang="en-GB" sz="2400" dirty="0">
                <a:latin typeface="+mj-lt"/>
                <a:hlinkClick r:id="rId2"/>
              </a:rPr>
              <a:t>://</a:t>
            </a:r>
            <a:r>
              <a:rPr lang="en-GB" sz="2400" dirty="0" smtClean="0">
                <a:latin typeface="+mj-lt"/>
                <a:hlinkClick r:id="rId2"/>
              </a:rPr>
              <a:t>texgen.sourceforge.net/index.php/User_Guide</a:t>
            </a:r>
            <a:endParaRPr lang="en-GB" sz="2400" dirty="0" smtClean="0">
              <a:latin typeface="+mj-lt"/>
            </a:endParaRPr>
          </a:p>
          <a:p>
            <a:endParaRPr lang="en-GB" sz="2400" dirty="0" smtClean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API Reference Guide: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3"/>
              </a:rPr>
              <a:t>http://texgen.sourceforge.net/api</a:t>
            </a:r>
            <a:r>
              <a:rPr lang="en-GB" sz="2400" dirty="0" smtClean="0">
                <a:latin typeface="+mj-lt"/>
                <a:hlinkClick r:id="rId3"/>
              </a:rPr>
              <a:t>/</a:t>
            </a:r>
            <a:endParaRPr lang="en-GB" sz="2400" dirty="0" smtClean="0">
              <a:latin typeface="+mj-lt"/>
            </a:endParaRPr>
          </a:p>
          <a:p>
            <a:pPr lvl="1"/>
            <a:endParaRPr lang="en-GB" sz="2400" dirty="0"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+mj-lt"/>
              </a:rPr>
              <a:t>Scripting Guide with sample scripts: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sz="2400" dirty="0">
                <a:latin typeface="+mj-lt"/>
                <a:hlinkClick r:id="rId4"/>
              </a:rPr>
              <a:t>https://</a:t>
            </a:r>
            <a:r>
              <a:rPr lang="en-GB" sz="2400" dirty="0" smtClean="0">
                <a:latin typeface="+mj-lt"/>
                <a:hlinkClick r:id="rId4"/>
              </a:rPr>
              <a:t>github.com/louisepb/TexGenScriptingGuide</a:t>
            </a:r>
            <a:endParaRPr lang="en-GB" sz="2400" dirty="0" smtClean="0">
              <a:latin typeface="+mj-lt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GB" sz="24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927559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 smtClean="0"/>
              <a:t>TexGen</a:t>
            </a:r>
            <a:r>
              <a:rPr lang="en-GB" dirty="0" smtClean="0"/>
              <a:t> Class Hierarchy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50136"/>
            <a:ext cx="9144000" cy="3157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10670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Textile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66775" y="1638300"/>
            <a:ext cx="638175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Each textile is created in a </a:t>
            </a:r>
            <a:r>
              <a:rPr lang="en-GB" sz="2800" dirty="0" err="1" smtClean="0">
                <a:latin typeface="Calibri" panose="020F0502020204030204" pitchFamily="34" charset="0"/>
              </a:rPr>
              <a:t>Ctextile</a:t>
            </a:r>
            <a:r>
              <a:rPr lang="en-GB" sz="2800" dirty="0" smtClean="0">
                <a:latin typeface="Calibri" panose="020F0502020204030204" pitchFamily="34" charset="0"/>
              </a:rPr>
              <a:t> object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866775" y="4305300"/>
            <a:ext cx="3943350" cy="46166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Textile = </a:t>
            </a:r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CTextile</a:t>
            </a:r>
            <a:r>
              <a:rPr lang="en-GB" sz="24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GB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66775" y="2740967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Textiles -&gt; Create Empty   </a:t>
            </a:r>
            <a:r>
              <a:rPr lang="en-GB" sz="2400" dirty="0">
                <a:latin typeface="Calibri" panose="020F0502020204030204" pitchFamily="34" charset="0"/>
              </a:rPr>
              <a:t>( Step 1 </a:t>
            </a:r>
            <a:r>
              <a:rPr lang="en-GB" sz="2400" dirty="0" smtClean="0">
                <a:latin typeface="Calibri" panose="020F0502020204030204" pitchFamily="34" charset="0"/>
              </a:rPr>
              <a:t>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66775" y="3876675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229980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Create Yarns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94505" y="2959784"/>
            <a:ext cx="4591845" cy="1200329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Yarn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CYarn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(XYZ(0,0,0)))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(XYZ(5,0,1)))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Yarn.AddNode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CNode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(XYZ(10,0,0)))</a:t>
            </a:r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5" name="Picture 4" descr="CreateYar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387133" y="1682926"/>
            <a:ext cx="2084707" cy="1078524"/>
          </a:xfrm>
          <a:prstGeom prst="rect">
            <a:avLst/>
          </a:prstGeom>
        </p:spPr>
      </p:pic>
      <p:pic>
        <p:nvPicPr>
          <p:cNvPr id="6" name="Picture 5" descr="StraightYarn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94506" y="4869160"/>
            <a:ext cx="3889461" cy="1368152"/>
          </a:xfrm>
          <a:prstGeom prst="rect">
            <a:avLst/>
          </a:prstGeom>
        </p:spPr>
      </p:pic>
      <p:pic>
        <p:nvPicPr>
          <p:cNvPr id="7" name="Picture 6" descr="MoveNod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086350" y="4655635"/>
            <a:ext cx="3744416" cy="17952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67544" y="1082761"/>
            <a:ext cx="65809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Yarns are denotes by a set of Master Nodes</a:t>
            </a:r>
            <a:endParaRPr lang="en-GB" sz="2800" dirty="0">
              <a:latin typeface="Calibri" panose="020F050202020403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94506" y="1828493"/>
            <a:ext cx="638175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GUI: </a:t>
            </a:r>
            <a:r>
              <a:rPr lang="en-GB" sz="2400" dirty="0" smtClean="0">
                <a:latin typeface="Calibri" panose="020F0502020204030204" pitchFamily="34" charset="0"/>
              </a:rPr>
              <a:t>Select </a:t>
            </a:r>
            <a:r>
              <a:rPr lang="en-GB" sz="2400" i="1" dirty="0" smtClean="0">
                <a:latin typeface="Calibri" panose="020F0502020204030204" pitchFamily="34" charset="0"/>
              </a:rPr>
              <a:t>Modeller-&gt;Create Yarn </a:t>
            </a:r>
            <a:r>
              <a:rPr lang="en-GB" sz="2400" dirty="0" smtClean="0">
                <a:latin typeface="Calibri" panose="020F0502020204030204" pitchFamily="34" charset="0"/>
              </a:rPr>
              <a:t>( </a:t>
            </a:r>
            <a:r>
              <a:rPr lang="en-GB" sz="2400" dirty="0">
                <a:latin typeface="Calibri" panose="020F0502020204030204" pitchFamily="34" charset="0"/>
              </a:rPr>
              <a:t>Step </a:t>
            </a:r>
            <a:r>
              <a:rPr lang="en-GB" sz="2400" dirty="0" smtClean="0">
                <a:latin typeface="Calibri" panose="020F0502020204030204" pitchFamily="34" charset="0"/>
              </a:rPr>
              <a:t>2 )</a:t>
            </a:r>
            <a:endParaRPr lang="en-GB" sz="2400" dirty="0">
              <a:latin typeface="Calibri" panose="020F0502020204030204" pitchFamily="34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94506" y="256412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46327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Interpolation Between Nodes</a:t>
            </a:r>
            <a:endParaRPr lang="en-GB" dirty="0"/>
          </a:p>
        </p:txBody>
      </p:sp>
      <p:pic>
        <p:nvPicPr>
          <p:cNvPr id="3" name="Picture 2" descr="Bezier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792794" y="1844824"/>
            <a:ext cx="4176464" cy="1243838"/>
          </a:xfrm>
          <a:prstGeom prst="rect">
            <a:avLst/>
          </a:prstGeom>
        </p:spPr>
      </p:pic>
      <p:pic>
        <p:nvPicPr>
          <p:cNvPr id="4" name="Picture 3" descr="BezierPeriodic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92794" y="3510858"/>
            <a:ext cx="4176464" cy="124889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95536" y="5157192"/>
            <a:ext cx="6662489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Yarn.AssignInterpolation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CInterpolationCubic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49324" y="2016614"/>
            <a:ext cx="4365526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 smtClean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Modeller -&gt; Interpolation</a:t>
            </a:r>
          </a:p>
          <a:p>
            <a:pPr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Bezier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Natural cubic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Linear </a:t>
            </a:r>
            <a:r>
              <a:rPr lang="en-GB" sz="2000" dirty="0" err="1" smtClean="0">
                <a:latin typeface="Calibri" panose="020F0502020204030204" pitchFamily="34" charset="0"/>
              </a:rPr>
              <a:t>spline</a:t>
            </a: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endParaRPr lang="en-GB" sz="2000" dirty="0" smtClean="0">
              <a:latin typeface="Calibri" panose="020F0502020204030204" pitchFamily="34" charset="0"/>
            </a:endParaRPr>
          </a:p>
          <a:p>
            <a:pPr lvl="1">
              <a:buClr>
                <a:schemeClr val="accent2">
                  <a:lumMod val="75000"/>
                </a:schemeClr>
              </a:buClr>
              <a:buFont typeface="Arial" pitchFamily="34" charset="0"/>
              <a:buChar char="•"/>
            </a:pPr>
            <a:r>
              <a:rPr lang="en-GB" sz="2000" dirty="0" smtClean="0">
                <a:latin typeface="Calibri" panose="020F0502020204030204" pitchFamily="34" charset="0"/>
              </a:rPr>
              <a:t> Periodic – select to maintain continuity across yarn repeats</a:t>
            </a:r>
            <a:endParaRPr lang="en-GB" sz="2000" dirty="0">
              <a:latin typeface="Calibri" panose="020F050202020403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57175" y="952500"/>
            <a:ext cx="8039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800" dirty="0" smtClean="0">
                <a:latin typeface="Calibri" panose="020F0502020204030204" pitchFamily="34" charset="0"/>
              </a:rPr>
              <a:t>A path is generated between the master nodes by an interpolation function</a:t>
            </a:r>
          </a:p>
        </p:txBody>
      </p:sp>
      <p:sp>
        <p:nvSpPr>
          <p:cNvPr id="8" name="Right Arrow 7"/>
          <p:cNvSpPr/>
          <p:nvPr/>
        </p:nvSpPr>
        <p:spPr>
          <a:xfrm>
            <a:off x="3977547" y="4038600"/>
            <a:ext cx="676275" cy="304800"/>
          </a:xfrm>
          <a:prstGeom prst="rightArrow">
            <a:avLst/>
          </a:prstGeom>
          <a:gradFill flip="none" rotWithShape="1">
            <a:gsLst>
              <a:gs pos="70000">
                <a:srgbClr val="00487E">
                  <a:lumMod val="85000"/>
                  <a:lumOff val="15000"/>
                </a:srgbClr>
              </a:gs>
              <a:gs pos="17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sz="2400" b="1" dirty="0"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5536" y="4695527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5536" y="5657500"/>
            <a:ext cx="79007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Defaults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to periodic, send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False as parameter to </a:t>
            </a:r>
            <a:r>
              <a:rPr lang="en-GB" sz="2000" dirty="0" err="1" smtClean="0">
                <a:latin typeface="Calibri" panose="020F0502020204030204" pitchFamily="34" charset="0"/>
                <a:cs typeface="Courier New" panose="02070309020205020404" pitchFamily="49" charset="0"/>
              </a:rPr>
              <a:t>CInterpolationCubic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() for </a:t>
            </a:r>
            <a:r>
              <a:rPr lang="en-GB" sz="2000" dirty="0">
                <a:latin typeface="Calibri" panose="020F0502020204030204" pitchFamily="34" charset="0"/>
                <a:cs typeface="Courier New" panose="02070309020205020404" pitchFamily="49" charset="0"/>
              </a:rPr>
              <a:t>non-periodic </a:t>
            </a:r>
            <a:r>
              <a:rPr lang="en-GB" sz="2000" dirty="0" smtClean="0">
                <a:latin typeface="Calibri" panose="020F0502020204030204" pitchFamily="34" charset="0"/>
                <a:cs typeface="Courier New" panose="02070309020205020404" pitchFamily="49" charset="0"/>
              </a:rPr>
              <a:t>interpolation</a:t>
            </a:r>
            <a:endParaRPr lang="en-GB" sz="2000" dirty="0">
              <a:latin typeface="Calibri" panose="020F0502020204030204" pitchFamily="34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382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Yarn Repeats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23850" y="1019175"/>
            <a:ext cx="79533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Yarn repeats allow a given yarn section to be repeated as specified by a set of vectors (in theory, allowing an infinite textile)</a:t>
            </a:r>
          </a:p>
        </p:txBody>
      </p:sp>
      <p:sp>
        <p:nvSpPr>
          <p:cNvPr id="4" name="Rectangle 3"/>
          <p:cNvSpPr/>
          <p:nvPr/>
        </p:nvSpPr>
        <p:spPr>
          <a:xfrm>
            <a:off x="265508" y="2809515"/>
            <a:ext cx="50577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400" b="1" dirty="0">
                <a:latin typeface="Calibri" panose="020F0502020204030204" pitchFamily="34" charset="0"/>
              </a:rPr>
              <a:t>GUI: </a:t>
            </a:r>
            <a:r>
              <a:rPr lang="en-GB" sz="2400" dirty="0">
                <a:latin typeface="Calibri" panose="020F0502020204030204" pitchFamily="34" charset="0"/>
              </a:rPr>
              <a:t>Select </a:t>
            </a:r>
            <a:r>
              <a:rPr lang="en-GB" sz="2400" i="1" dirty="0">
                <a:latin typeface="Calibri" panose="020F0502020204030204" pitchFamily="34" charset="0"/>
              </a:rPr>
              <a:t>Modeller -&gt; </a:t>
            </a:r>
            <a:r>
              <a:rPr lang="en-GB" sz="2400" i="1" dirty="0" smtClean="0">
                <a:latin typeface="Calibri" panose="020F0502020204030204" pitchFamily="34" charset="0"/>
              </a:rPr>
              <a:t>Assign Repeats</a:t>
            </a:r>
          </a:p>
          <a:p>
            <a:pPr marL="800100" lvl="1" indent="-342900">
              <a:buClr>
                <a:schemeClr val="accent2">
                  <a:lumMod val="75000"/>
                </a:schemeClr>
              </a:buClr>
              <a:buFont typeface="Arial" panose="020B0604020202020204" pitchFamily="34" charset="0"/>
              <a:buChar char="•"/>
            </a:pPr>
            <a:r>
              <a:rPr lang="en-GB" sz="2400" dirty="0" smtClean="0">
                <a:latin typeface="Calibri" panose="020F0502020204030204" pitchFamily="34" charset="0"/>
              </a:rPr>
              <a:t>Specify a set of repeat vectors</a:t>
            </a:r>
            <a:endParaRPr lang="en-GB" sz="2400" dirty="0">
              <a:latin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4974" y="2516204"/>
            <a:ext cx="3150270" cy="141762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23850" y="4304746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23849" y="4793585"/>
            <a:ext cx="5191125" cy="138499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400" dirty="0">
                <a:latin typeface="Courier New" panose="02070309020205020404" pitchFamily="49" charset="0"/>
                <a:cs typeface="Courier New" panose="02070309020205020404" pitchFamily="49" charset="0"/>
              </a:rPr>
              <a:t>(XYZ(10,0,0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Yarn.AddRepeat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(XYZ(5,5,0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Textile.AddYarn</a:t>
            </a:r>
            <a:r>
              <a:rPr lang="en-GB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(Yarn</a:t>
            </a:r>
            <a:r>
              <a:rPr lang="en-GB" sz="20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GB" sz="2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066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Domain	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04799" y="873260"/>
            <a:ext cx="74771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alibri" panose="020F0502020204030204" pitchFamily="34" charset="0"/>
              </a:rPr>
              <a:t>The domain restricts the model to a specific region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Specified by a set of convex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Typically, but not always, the unit cell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04799" y="1826501"/>
            <a:ext cx="4914901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b="1" dirty="0">
                <a:latin typeface="Calibri" panose="020F0502020204030204" pitchFamily="34" charset="0"/>
              </a:rPr>
              <a:t>GUI: </a:t>
            </a:r>
            <a:endParaRPr lang="en-GB" b="1" dirty="0" smtClean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</a:t>
            </a:r>
            <a:r>
              <a:rPr lang="en-GB" i="1" dirty="0">
                <a:latin typeface="Calibri" panose="020F0502020204030204" pitchFamily="34" charset="0"/>
              </a:rPr>
              <a:t>-&gt; </a:t>
            </a:r>
            <a:r>
              <a:rPr lang="en-GB" i="1" dirty="0" smtClean="0">
                <a:latin typeface="Calibri" panose="020F0502020204030204" pitchFamily="34" charset="0"/>
              </a:rPr>
              <a:t>Create Box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minimum and maximum </a:t>
            </a:r>
            <a:r>
              <a:rPr lang="en-GB" dirty="0" err="1" smtClean="0">
                <a:latin typeface="Calibri" panose="020F0502020204030204" pitchFamily="34" charset="0"/>
              </a:rPr>
              <a:t>x,y,z</a:t>
            </a:r>
            <a:r>
              <a:rPr lang="en-GB" dirty="0" smtClean="0">
                <a:latin typeface="Calibri" panose="020F0502020204030204" pitchFamily="34" charset="0"/>
              </a:rPr>
              <a:t> values for bounding box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Or</a:t>
            </a:r>
            <a:endParaRPr lang="en-GB" dirty="0">
              <a:latin typeface="Calibri" panose="020F0502020204030204" pitchFamily="34" charset="0"/>
            </a:endParaRPr>
          </a:p>
          <a:p>
            <a:r>
              <a:rPr lang="en-GB" dirty="0" smtClean="0">
                <a:latin typeface="Calibri" panose="020F0502020204030204" pitchFamily="34" charset="0"/>
              </a:rPr>
              <a:t>Select </a:t>
            </a:r>
            <a:r>
              <a:rPr lang="en-GB" i="1" dirty="0" smtClean="0">
                <a:latin typeface="Calibri" panose="020F0502020204030204" pitchFamily="34" charset="0"/>
              </a:rPr>
              <a:t>Domain -&gt; Create Planes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GB" dirty="0" smtClean="0">
                <a:latin typeface="Calibri" panose="020F0502020204030204" pitchFamily="34" charset="0"/>
              </a:rPr>
              <a:t>Input required number of planes specified by the unit normal to the plane and its distance from the origin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04799" y="4365658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</a:t>
            </a:r>
            <a:r>
              <a:rPr lang="en-GB" sz="2000" b="1" dirty="0" smtClean="0">
                <a:latin typeface="Calibri" panose="020F0502020204030204" pitchFamily="34" charset="0"/>
              </a:rPr>
              <a:t>: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04799" y="4810481"/>
            <a:ext cx="7886701" cy="584775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(XYZ(-5,-2,-1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),XYZ(15,12,2)))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 descr="RepeatDomain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292080" y="1796590"/>
            <a:ext cx="3718570" cy="2793462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04799" y="5667868"/>
            <a:ext cx="8210551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Planes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PlaneVector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Planes.push_back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(PLANE( XYZ(1,0,0), 0)) #Repeat for set of planes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Textile.AssignDomain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CDomainPlanes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Planes ))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AddTextile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(“Workshop”, Textile)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4799" y="5346896"/>
            <a:ext cx="666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latin typeface="Calibri" panose="020F0502020204030204" pitchFamily="34" charset="0"/>
              </a:rPr>
              <a:t>o</a:t>
            </a:r>
            <a:r>
              <a:rPr lang="en-GB" dirty="0" smtClean="0">
                <a:latin typeface="Calibri" panose="020F0502020204030204" pitchFamily="34" charset="0"/>
              </a:rPr>
              <a:t>r:</a:t>
            </a:r>
          </a:p>
        </p:txBody>
      </p:sp>
    </p:spTree>
    <p:extLst>
      <p:ext uri="{BB962C8B-B14F-4D97-AF65-F5344CB8AC3E}">
        <p14:creationId xmlns:p14="http://schemas.microsoft.com/office/powerpoint/2010/main" val="256869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Creating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447675" y="1114425"/>
            <a:ext cx="814387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Cross-sections are created and assigned to an object derived from the </a:t>
            </a:r>
            <a:r>
              <a:rPr lang="en-GB" sz="2000" dirty="0" err="1" smtClean="0">
                <a:latin typeface="+mj-lt"/>
              </a:rPr>
              <a:t>CYarnSection</a:t>
            </a:r>
            <a:r>
              <a:rPr lang="en-GB" sz="2000" dirty="0" smtClean="0">
                <a:latin typeface="+mj-lt"/>
              </a:rPr>
              <a:t> base class which is then assigned to a yarn</a:t>
            </a:r>
          </a:p>
          <a:p>
            <a:endParaRPr lang="en-GB" sz="2000" dirty="0">
              <a:latin typeface="+mj-lt"/>
            </a:endParaRPr>
          </a:p>
          <a:p>
            <a:r>
              <a:rPr lang="en-GB" sz="2000" dirty="0" smtClean="0">
                <a:latin typeface="+mj-lt"/>
              </a:rPr>
              <a:t>Syntax for creating different shaped sections: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2785467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8886" y="3386788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distortion)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28884" y="3983942"/>
            <a:ext cx="8481766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height, power,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xoffset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8883" y="4838989"/>
            <a:ext cx="8481767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CSectionRectangle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28886" y="5397086"/>
            <a:ext cx="8481764" cy="369332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width, height)</a:t>
            </a:r>
          </a:p>
        </p:txBody>
      </p:sp>
    </p:spTree>
    <p:extLst>
      <p:ext uri="{BB962C8B-B14F-4D97-AF65-F5344CB8AC3E}">
        <p14:creationId xmlns:p14="http://schemas.microsoft.com/office/powerpoint/2010/main" val="3329349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Polygon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528886" y="2199378"/>
            <a:ext cx="6662489" cy="258532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Points 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XYVector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(XY(1.47887, -0.080294))</a:t>
            </a:r>
          </a:p>
          <a:p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(XY( 1.1267, 0.0421169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</a:p>
          <a:p>
            <a:r>
              <a:rPr lang="en-GB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Points.push_back</a:t>
            </a:r>
            <a:r>
              <a:rPr lang="en-GB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(XY( 1.10991, -0.133933))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 </a:t>
            </a:r>
          </a:p>
          <a:p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Shape = </a:t>
            </a:r>
            <a:r>
              <a:rPr lang="en-GB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CSectionPolygon</a:t>
            </a:r>
            <a:r>
              <a:rPr lang="en-GB" dirty="0">
                <a:latin typeface="Courier New" panose="02070309020205020404" pitchFamily="49" charset="0"/>
                <a:cs typeface="Courier New" panose="02070309020205020404" pitchFamily="49" charset="0"/>
              </a:rPr>
              <a:t>(Points)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28886" y="1104900"/>
            <a:ext cx="698633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000" dirty="0" smtClean="0">
                <a:latin typeface="+mj-lt"/>
              </a:rPr>
              <a:t>Set up a vector of </a:t>
            </a:r>
            <a:r>
              <a:rPr lang="en-GB" sz="2000" dirty="0" err="1" smtClean="0">
                <a:latin typeface="+mj-lt"/>
              </a:rPr>
              <a:t>xy</a:t>
            </a:r>
            <a:r>
              <a:rPr lang="en-GB" sz="2000" dirty="0" smtClean="0">
                <a:latin typeface="+mj-lt"/>
              </a:rPr>
              <a:t> points and then use this to create the polygon section:</a:t>
            </a:r>
          </a:p>
        </p:txBody>
      </p:sp>
    </p:spTree>
    <p:extLst>
      <p:ext uri="{BB962C8B-B14F-4D97-AF65-F5344CB8AC3E}">
        <p14:creationId xmlns:p14="http://schemas.microsoft.com/office/powerpoint/2010/main" val="1633403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mtClean="0"/>
              <a:t>Hybrid Sections</a:t>
            </a:r>
            <a:endParaRPr lang="en-GB"/>
          </a:p>
        </p:txBody>
      </p:sp>
      <p:pic>
        <p:nvPicPr>
          <p:cNvPr id="4" name="Picture 3" descr="Hybri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786660" y="2193883"/>
            <a:ext cx="1780980" cy="22068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65508" y="1234961"/>
            <a:ext cx="589716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Hybrid sections are generated by combining several different sections</a:t>
            </a:r>
          </a:p>
        </p:txBody>
      </p:sp>
      <p:sp>
        <p:nvSpPr>
          <p:cNvPr id="6" name="Rectangle 5"/>
          <p:cNvSpPr/>
          <p:nvPr/>
        </p:nvSpPr>
        <p:spPr>
          <a:xfrm>
            <a:off x="265508" y="2558679"/>
            <a:ext cx="6287692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chemeClr val="accent2">
                  <a:lumMod val="75000"/>
                </a:schemeClr>
              </a:buClr>
            </a:pPr>
            <a:r>
              <a:rPr lang="en-GB" sz="2000" b="1" dirty="0">
                <a:latin typeface="Calibri" panose="020F0502020204030204" pitchFamily="34" charset="0"/>
              </a:rPr>
              <a:t>GUI: </a:t>
            </a:r>
            <a:r>
              <a:rPr lang="en-GB" sz="2000" dirty="0">
                <a:latin typeface="Calibri" panose="020F0502020204030204" pitchFamily="34" charset="0"/>
              </a:rPr>
              <a:t>Select </a:t>
            </a:r>
            <a:r>
              <a:rPr lang="en-GB" sz="2000" i="1" dirty="0" smtClean="0">
                <a:latin typeface="Calibri" panose="020F0502020204030204" pitchFamily="34" charset="0"/>
              </a:rPr>
              <a:t>Hybrid </a:t>
            </a:r>
            <a:r>
              <a:rPr lang="en-GB" sz="2000" dirty="0" smtClean="0">
                <a:latin typeface="Calibri" panose="020F0502020204030204" pitchFamily="34" charset="0"/>
              </a:rPr>
              <a:t>in the Select Cross-section Shape dialog</a:t>
            </a:r>
            <a:endParaRPr lang="en-GB" sz="2000" i="1" dirty="0" smtClean="0">
              <a:latin typeface="Calibri" panose="020F0502020204030204" pitchFamily="34" charset="0"/>
            </a:endParaRP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on 2 or more points outside the shape in the lower window to specify the divisions for the shapes to be assigned. </a:t>
            </a:r>
            <a:endParaRPr lang="en-US" altLang="en-US" dirty="0" smtClean="0">
              <a:latin typeface="Arial" panose="020B0604020202020204" pitchFamily="34" charset="0"/>
            </a:endParaRPr>
          </a:p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en-US" dirty="0">
                <a:latin typeface="Arial" panose="020B0604020202020204" pitchFamily="34" charset="0"/>
              </a:rPr>
              <a:t>Click within each section in turn to specify the shape to be used. </a:t>
            </a:r>
          </a:p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endParaRPr lang="en-US" alt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923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Hybrid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344090" y="1621642"/>
            <a:ext cx="8420150" cy="1077218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two sections with a horizontal division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Top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Bottom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CSectionPowerEllipse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( 1.0, 0.4, 0.4, 0.25 )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Top, Bottom 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4090" y="1049043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44090" y="3094269"/>
            <a:ext cx="8420150" cy="8309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four sections in quadrants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Hybrid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TopLeft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…</a:t>
            </a:r>
          </a:p>
          <a:p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			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BottomLeft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BottomRight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4090" y="4360128"/>
            <a:ext cx="8420150" cy="2062103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individual parts</a:t>
            </a:r>
          </a:p>
          <a:p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HybridSection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GB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CSectionHybrid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Add as many divisions as required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Hybrid.AddDivision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(0.3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 Specify section for each division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(0,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CSectionLenticular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(1.0,0.4))</a:t>
            </a:r>
          </a:p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Hybrid.AssignSection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(1.0,0.4</a:t>
            </a:r>
            <a:r>
              <a:rPr lang="en-GB" sz="1600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))</a:t>
            </a:r>
            <a:endParaRPr lang="en-GB"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9838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Rotated Sections</a:t>
            </a:r>
            <a:endParaRPr lang="en-GB" dirty="0"/>
          </a:p>
        </p:txBody>
      </p:sp>
      <p:sp>
        <p:nvSpPr>
          <p:cNvPr id="3" name="TextBox 2"/>
          <p:cNvSpPr txBox="1"/>
          <p:nvPr/>
        </p:nvSpPr>
        <p:spPr>
          <a:xfrm>
            <a:off x="828675" y="1285875"/>
            <a:ext cx="70389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 smtClean="0">
                <a:latin typeface="+mj-lt"/>
              </a:rPr>
              <a:t>Sections can be rotated. Create the required section and then rotate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365" y="3078358"/>
            <a:ext cx="7818835" cy="338554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CSectionRotated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CSectionEllipse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(1, 0.1), </a:t>
            </a:r>
            <a:r>
              <a:rPr lang="en-GB" sz="16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math.radians</a:t>
            </a:r>
            <a:r>
              <a:rPr lang="en-GB" sz="1600" dirty="0">
                <a:latin typeface="Courier New" panose="02070309020205020404" pitchFamily="49" charset="0"/>
                <a:cs typeface="Courier New" panose="02070309020205020404" pitchFamily="49" charset="0"/>
              </a:rPr>
              <a:t>(45))</a:t>
            </a:r>
            <a:endParaRPr lang="en-GB" sz="1600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4590" y="2451421"/>
            <a:ext cx="17430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b="1" dirty="0" smtClean="0">
                <a:latin typeface="Calibri" panose="020F0502020204030204" pitchFamily="34" charset="0"/>
              </a:rPr>
              <a:t>Python:</a:t>
            </a:r>
          </a:p>
        </p:txBody>
      </p:sp>
    </p:spTree>
    <p:extLst>
      <p:ext uri="{BB962C8B-B14F-4D97-AF65-F5344CB8AC3E}">
        <p14:creationId xmlns:p14="http://schemas.microsoft.com/office/powerpoint/2010/main" val="3733923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Notts">
      <a:dk1>
        <a:sysClr val="windowText" lastClr="000000"/>
      </a:dk1>
      <a:lt1>
        <a:sysClr val="window" lastClr="FFFFFF"/>
      </a:lt1>
      <a:dk2>
        <a:srgbClr val="007DA8"/>
      </a:dk2>
      <a:lt2>
        <a:srgbClr val="009BBD"/>
      </a:lt2>
      <a:accent1>
        <a:srgbClr val="005697"/>
      </a:accent1>
      <a:accent2>
        <a:srgbClr val="1B2A6B"/>
      </a:accent2>
      <a:accent3>
        <a:srgbClr val="191A4F"/>
      </a:accent3>
      <a:accent4>
        <a:srgbClr val="B32C76"/>
      </a:accent4>
      <a:accent5>
        <a:srgbClr val="D27826"/>
      </a:accent5>
      <a:accent6>
        <a:srgbClr val="38A159"/>
      </a:accent6>
      <a:hlink>
        <a:srgbClr val="0563C1"/>
      </a:hlink>
      <a:folHlink>
        <a:srgbClr val="954F72"/>
      </a:folHlink>
    </a:clrScheme>
    <a:fontScheme name="Notts">
      <a:majorFont>
        <a:latin typeface="Arial"/>
        <a:ea typeface=""/>
        <a:cs typeface=""/>
      </a:majorFont>
      <a:minorFont>
        <a:latin typeface="Georgi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70000">
              <a:srgbClr val="00487E">
                <a:lumMod val="85000"/>
                <a:lumOff val="15000"/>
              </a:srgbClr>
            </a:gs>
            <a:gs pos="17000">
              <a:schemeClr val="accent1"/>
            </a:gs>
            <a:gs pos="100000">
              <a:schemeClr val="accent1">
                <a:lumMod val="75000"/>
              </a:schemeClr>
            </a:gs>
          </a:gsLst>
          <a:lin ang="0" scaled="1"/>
          <a:tileRect/>
        </a:gradFill>
        <a:ln>
          <a:noFill/>
        </a:ln>
      </a:spPr>
      <a:bodyPr rtlCol="0" anchor="ctr"/>
      <a:lstStyle>
        <a:defPPr algn="ctr">
          <a:defRPr sz="2400" b="1" dirty="0">
            <a:latin typeface="+mj-lt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rtlCol="0">
        <a:spAutoFit/>
      </a:bodyPr>
      <a:lstStyle>
        <a:defPPr>
          <a:defRPr sz="2400" dirty="0" err="1" smtClean="0">
            <a:latin typeface="+mj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NOTT_6103 (PowerPoint Guidelines) POT_4by3_001" id="{687AE245-6F4B-450E-9C8B-37CB810348D1}" vid="{550EAFB0-BFA7-4104-898A-F28DDBFFD947}"/>
    </a:ext>
  </a:extLst>
</a:theme>
</file>

<file path=ppt/theme/theme2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  <a:txDef>
      <a:spPr>
        <a:noFill/>
      </a:spPr>
      <a:bodyPr wrap="none" rtlCol="0">
        <a:spAutoFit/>
      </a:bodyPr>
      <a:lstStyle>
        <a:defPPr>
          <a:defRPr sz="1800" baseline="0" dirty="0" smtClean="0">
            <a:latin typeface="Arial" pitchFamily="34" charset="0"/>
          </a:defRPr>
        </a:defPPr>
      </a:lstStyle>
    </a:tx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2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3_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0" u="none" strike="noStrike" cap="none" normalizeH="0" baseline="-25000">
            <a:ln>
              <a:noFill/>
            </a:ln>
            <a:solidFill>
              <a:schemeClr val="tx1"/>
            </a:solidFill>
            <a:effectLst/>
            <a:latin typeface="Times" pitchFamily="-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NOTT_6103 (PowerPoint Guidelines) POT_4by3_002</Template>
  <TotalTime>2160</TotalTime>
  <Words>5437</Words>
  <Application>Microsoft Office PowerPoint</Application>
  <PresentationFormat>On-screen Show (4:3)</PresentationFormat>
  <Paragraphs>1132</Paragraphs>
  <Slides>101</Slides>
  <Notes>15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5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101</vt:i4>
      </vt:variant>
    </vt:vector>
  </HeadingPairs>
  <TitlesOfParts>
    <vt:vector size="118" baseType="lpstr">
      <vt:lpstr>ＭＳ Ｐゴシック</vt:lpstr>
      <vt:lpstr>SimSun</vt:lpstr>
      <vt:lpstr>Arial</vt:lpstr>
      <vt:lpstr>Calibri</vt:lpstr>
      <vt:lpstr>Cambria Math</vt:lpstr>
      <vt:lpstr>Courier New</vt:lpstr>
      <vt:lpstr>等线</vt:lpstr>
      <vt:lpstr>Georgia</vt:lpstr>
      <vt:lpstr>Symbol</vt:lpstr>
      <vt:lpstr>Times</vt:lpstr>
      <vt:lpstr>Times New Roman</vt:lpstr>
      <vt:lpstr>Office Theme</vt:lpstr>
      <vt:lpstr>Blank Presentation</vt:lpstr>
      <vt:lpstr>1_Blank Presentation</vt:lpstr>
      <vt:lpstr>2_Blank Presentation</vt:lpstr>
      <vt:lpstr>3_Blank Presentation</vt:lpstr>
      <vt:lpstr>Equation</vt:lpstr>
      <vt:lpstr>TexGen Workshop</vt:lpstr>
      <vt:lpstr>General Overview of the TexGen Project</vt:lpstr>
      <vt:lpstr>PowerPoint Presentation</vt:lpstr>
      <vt:lpstr>TexGen Webpage</vt:lpstr>
      <vt:lpstr>Download TexGen</vt:lpstr>
      <vt:lpstr>Code on GitHub </vt:lpstr>
      <vt:lpstr>TexGen Forum</vt:lpstr>
      <vt:lpstr>Implementation</vt:lpstr>
      <vt:lpstr>TexGen Class Hierarchy</vt:lpstr>
      <vt:lpstr>TexGen Use Cases</vt:lpstr>
      <vt:lpstr>Advanced Geometry Modelling of 3D Woven Reinforcements in Polymer Composites: Processing and Performance Analysis 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Predicting the Coefficient of Thermal Expansion for Textile Composites Based on a Unit Cell Approach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Thermal mechanical analysis</vt:lpstr>
      <vt:lpstr>Validation case study</vt:lpstr>
      <vt:lpstr>Thermal expansion measurement</vt:lpstr>
      <vt:lpstr>PowerPoint Presentation</vt:lpstr>
      <vt:lpstr>PowerPoint Presentation</vt:lpstr>
      <vt:lpstr>PowerPoint Presentation</vt:lpstr>
      <vt:lpstr>PowerPoint Presentation</vt:lpstr>
      <vt:lpstr>Modelling Deformation in Knitted Fabrics</vt:lpstr>
      <vt:lpstr>Knitted Textile for use as Fabric Sensor</vt:lpstr>
      <vt:lpstr>Initial Idealised Model</vt:lpstr>
      <vt:lpstr>Modification of Cross-Sections</vt:lpstr>
      <vt:lpstr>Deformation Simulation</vt:lpstr>
      <vt:lpstr>TexGen Modelling Theory</vt:lpstr>
      <vt:lpstr>PowerPoint Presentation</vt:lpstr>
      <vt:lpstr>Yarn Specification</vt:lpstr>
      <vt:lpstr>Yarn Cross-Sections - Interpolation</vt:lpstr>
      <vt:lpstr>Yarn Cross-Sections – Section Specification</vt:lpstr>
      <vt:lpstr>Power Ellipse Cross-Section</vt:lpstr>
      <vt:lpstr>Building Yarns</vt:lpstr>
      <vt:lpstr>Yarn Repeats and Domain</vt:lpstr>
      <vt:lpstr>TexGen File Format</vt:lpstr>
      <vt:lpstr>TexGen as a Pre-processor for Generating Textile Models</vt:lpstr>
      <vt:lpstr>Workflow for finite element elastic analysis</vt:lpstr>
      <vt:lpstr>Material continuum assumption</vt:lpstr>
      <vt:lpstr>Periodic BCs: 3D and “untied”</vt:lpstr>
      <vt:lpstr>Periodic BCs: 3D and “untied”</vt:lpstr>
      <vt:lpstr>Evaluation of yarn component properties</vt:lpstr>
      <vt:lpstr>FE prediction</vt:lpstr>
      <vt:lpstr>           Tutorial - Flow simulation using TexGen and CFX  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Automatic Generation of Weaves</vt:lpstr>
      <vt:lpstr>Automatically Generated Textiles</vt:lpstr>
      <vt:lpstr>CTextileWeave2D</vt:lpstr>
      <vt:lpstr>CTextileWeave2D</vt:lpstr>
      <vt:lpstr>Exercise – Create 2D Weave</vt:lpstr>
      <vt:lpstr>Automatically Generated 3D Weaves</vt:lpstr>
      <vt:lpstr>Exercise – Create 3D Orthogonal Weave</vt:lpstr>
      <vt:lpstr>Saving and Export</vt:lpstr>
      <vt:lpstr>Save  File Format</vt:lpstr>
      <vt:lpstr>Saving Images</vt:lpstr>
      <vt:lpstr>Yarn Properties</vt:lpstr>
      <vt:lpstr>ABAQUS Voxel Export</vt:lpstr>
      <vt:lpstr>ABAQUS Dry Fibre Export</vt:lpstr>
      <vt:lpstr>Conformal Mesh</vt:lpstr>
      <vt:lpstr>Geometry Export </vt:lpstr>
      <vt:lpstr>Geometry Export </vt:lpstr>
      <vt:lpstr>Manually creating textiles</vt:lpstr>
      <vt:lpstr>Python Scripting</vt:lpstr>
      <vt:lpstr>Documentation</vt:lpstr>
      <vt:lpstr>Create Textile</vt:lpstr>
      <vt:lpstr>Create Yarns</vt:lpstr>
      <vt:lpstr>Interpolation Between Nodes</vt:lpstr>
      <vt:lpstr>Yarn Repeats</vt:lpstr>
      <vt:lpstr>Domain </vt:lpstr>
      <vt:lpstr>Creating Sections</vt:lpstr>
      <vt:lpstr>Polygon Sections</vt:lpstr>
      <vt:lpstr>Hybrid Sections</vt:lpstr>
      <vt:lpstr>Hybrid Sections</vt:lpstr>
      <vt:lpstr>Rotated Sections</vt:lpstr>
      <vt:lpstr>Yarn Cross-Sections – Python Implementation</vt:lpstr>
      <vt:lpstr>Resources</vt:lpstr>
    </vt:vector>
  </TitlesOfParts>
  <Company>University of Nottingham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Main Title Slide</dc:title>
  <dc:creator>Brown Louise</dc:creator>
  <cp:lastModifiedBy>Louise Brown</cp:lastModifiedBy>
  <cp:revision>130</cp:revision>
  <dcterms:created xsi:type="dcterms:W3CDTF">2018-06-18T12:52:55Z</dcterms:created>
  <dcterms:modified xsi:type="dcterms:W3CDTF">2019-10-22T11:16:36Z</dcterms:modified>
</cp:coreProperties>
</file>